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4" r:id="rId1"/>
  </p:sldMasterIdLst>
  <p:notesMasterIdLst>
    <p:notesMasterId r:id="rId89"/>
  </p:notesMasterIdLst>
  <p:handoutMasterIdLst>
    <p:handoutMasterId r:id="rId90"/>
  </p:handoutMasterIdLst>
  <p:sldIdLst>
    <p:sldId id="258" r:id="rId2"/>
    <p:sldId id="261" r:id="rId3"/>
    <p:sldId id="262" r:id="rId4"/>
    <p:sldId id="263" r:id="rId5"/>
    <p:sldId id="264" r:id="rId6"/>
    <p:sldId id="265" r:id="rId7"/>
    <p:sldId id="266" r:id="rId8"/>
    <p:sldId id="269" r:id="rId9"/>
    <p:sldId id="270" r:id="rId10"/>
    <p:sldId id="303"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304" r:id="rId25"/>
    <p:sldId id="305" r:id="rId26"/>
    <p:sldId id="306" r:id="rId27"/>
    <p:sldId id="307" r:id="rId28"/>
    <p:sldId id="308" r:id="rId29"/>
    <p:sldId id="309" r:id="rId30"/>
    <p:sldId id="310" r:id="rId31"/>
    <p:sldId id="311" r:id="rId32"/>
    <p:sldId id="312"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61" r:id="rId55"/>
    <p:sldId id="362" r:id="rId56"/>
    <p:sldId id="335" r:id="rId57"/>
    <p:sldId id="336" r:id="rId58"/>
    <p:sldId id="338" r:id="rId59"/>
    <p:sldId id="337" r:id="rId60"/>
    <p:sldId id="339" r:id="rId61"/>
    <p:sldId id="340" r:id="rId62"/>
    <p:sldId id="342" r:id="rId63"/>
    <p:sldId id="343" r:id="rId64"/>
    <p:sldId id="344" r:id="rId65"/>
    <p:sldId id="366" r:id="rId66"/>
    <p:sldId id="346" r:id="rId67"/>
    <p:sldId id="347" r:id="rId68"/>
    <p:sldId id="348" r:id="rId69"/>
    <p:sldId id="349" r:id="rId70"/>
    <p:sldId id="350" r:id="rId71"/>
    <p:sldId id="351" r:id="rId72"/>
    <p:sldId id="367" r:id="rId73"/>
    <p:sldId id="352" r:id="rId74"/>
    <p:sldId id="353" r:id="rId75"/>
    <p:sldId id="354" r:id="rId76"/>
    <p:sldId id="355" r:id="rId77"/>
    <p:sldId id="357" r:id="rId78"/>
    <p:sldId id="356" r:id="rId79"/>
    <p:sldId id="363" r:id="rId80"/>
    <p:sldId id="358" r:id="rId81"/>
    <p:sldId id="364" r:id="rId82"/>
    <p:sldId id="365" r:id="rId83"/>
    <p:sldId id="359" r:id="rId84"/>
    <p:sldId id="293" r:id="rId85"/>
    <p:sldId id="360" r:id="rId86"/>
    <p:sldId id="297" r:id="rId87"/>
    <p:sldId id="298"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3BB8E6"/>
    <a:srgbClr val="3DB8E6"/>
    <a:srgbClr val="28B1E5"/>
    <a:srgbClr val="068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4628"/>
  </p:normalViewPr>
  <p:slideViewPr>
    <p:cSldViewPr snapToGrid="0">
      <p:cViewPr varScale="1">
        <p:scale>
          <a:sx n="119" d="100"/>
          <a:sy n="119" d="100"/>
        </p:scale>
        <p:origin x="336" y="192"/>
      </p:cViewPr>
      <p:guideLst>
        <p:guide orient="horz" pos="2160"/>
        <p:guide pos="2880"/>
      </p:guideLst>
    </p:cSldViewPr>
  </p:slideViewPr>
  <p:notesTextViewPr>
    <p:cViewPr>
      <p:scale>
        <a:sx n="1" d="1"/>
        <a:sy n="1" d="1"/>
      </p:scale>
      <p:origin x="0" y="0"/>
    </p:cViewPr>
  </p:notesTextViewPr>
  <p:notesViewPr>
    <p:cSldViewPr snapToGrid="0">
      <p:cViewPr varScale="1">
        <p:scale>
          <a:sx n="57" d="100"/>
          <a:sy n="57" d="100"/>
        </p:scale>
        <p:origin x="2381"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C06649-AB9A-4ACF-A36A-E6A5D433BE93}" type="datetimeFigureOut">
              <a:rPr lang="zh-CN" altLang="en-US" smtClean="0"/>
              <a:t>2022/10/20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9DC03E-C8F7-4F86-BEA8-AD93645EC842}" type="slidenum">
              <a:rPr lang="zh-CN" altLang="en-US" smtClean="0"/>
              <a:t>‹#›</a:t>
            </a:fld>
            <a:endParaRPr lang="zh-CN" altLang="en-US"/>
          </a:p>
        </p:txBody>
      </p:sp>
    </p:spTree>
    <p:extLst>
      <p:ext uri="{BB962C8B-B14F-4D97-AF65-F5344CB8AC3E}">
        <p14:creationId xmlns:p14="http://schemas.microsoft.com/office/powerpoint/2010/main" val="2341666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E9837-31FA-40A1-B824-1CE98A568D01}" type="datetimeFigureOut">
              <a:rPr lang="zh-CN" altLang="en-US" smtClean="0"/>
              <a:t>2022/10/20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41D90-AE9F-4E8B-9ED4-4A5CB699E549}" type="slidenum">
              <a:rPr lang="zh-CN" altLang="en-US" smtClean="0"/>
              <a:t>‹#›</a:t>
            </a:fld>
            <a:endParaRPr lang="zh-CN" altLang="en-US"/>
          </a:p>
        </p:txBody>
      </p:sp>
    </p:spTree>
    <p:extLst>
      <p:ext uri="{BB962C8B-B14F-4D97-AF65-F5344CB8AC3E}">
        <p14:creationId xmlns:p14="http://schemas.microsoft.com/office/powerpoint/2010/main" val="376921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4</a:t>
            </a:fld>
            <a:endParaRPr lang="zh-CN" altLang="en-US"/>
          </a:p>
        </p:txBody>
      </p:sp>
    </p:spTree>
    <p:extLst>
      <p:ext uri="{BB962C8B-B14F-4D97-AF65-F5344CB8AC3E}">
        <p14:creationId xmlns:p14="http://schemas.microsoft.com/office/powerpoint/2010/main" val="2747203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华为将联合自行车领域的合作伙伴，推出基于</a:t>
            </a:r>
            <a:r>
              <a:rPr lang="en-US" altLang="zh-CN" sz="1200" b="0" i="0" kern="1200" dirty="0">
                <a:solidFill>
                  <a:schemeClr val="tx1"/>
                </a:solidFill>
                <a:effectLst/>
                <a:latin typeface="+mn-lt"/>
                <a:ea typeface="+mn-ea"/>
                <a:cs typeface="+mn-cs"/>
              </a:rPr>
              <a:t>NB-IOT</a:t>
            </a:r>
            <a:r>
              <a:rPr lang="zh-CN" altLang="en-US" sz="1200" b="0" i="0" kern="1200" dirty="0">
                <a:solidFill>
                  <a:schemeClr val="tx1"/>
                </a:solidFill>
                <a:effectLst/>
                <a:latin typeface="+mn-lt"/>
                <a:ea typeface="+mn-ea"/>
                <a:cs typeface="+mn-cs"/>
              </a:rPr>
              <a:t>技术的智能自行车。该自行将具备位置定位的防盗功能，以及其他的信息上报和跟踪功能。</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82</a:t>
            </a:fld>
            <a:endParaRPr lang="zh-CN" altLang="en-US"/>
          </a:p>
        </p:txBody>
      </p:sp>
    </p:spTree>
    <p:extLst>
      <p:ext uri="{BB962C8B-B14F-4D97-AF65-F5344CB8AC3E}">
        <p14:creationId xmlns:p14="http://schemas.microsoft.com/office/powerpoint/2010/main" val="206504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10</a:t>
            </a:fld>
            <a:endParaRPr lang="zh-CN" altLang="en-US"/>
          </a:p>
        </p:txBody>
      </p:sp>
    </p:spTree>
    <p:extLst>
      <p:ext uri="{BB962C8B-B14F-4D97-AF65-F5344CB8AC3E}">
        <p14:creationId xmlns:p14="http://schemas.microsoft.com/office/powerpoint/2010/main" val="1525508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18</a:t>
            </a:fld>
            <a:endParaRPr lang="zh-CN" altLang="en-US"/>
          </a:p>
        </p:txBody>
      </p:sp>
    </p:spTree>
    <p:extLst>
      <p:ext uri="{BB962C8B-B14F-4D97-AF65-F5344CB8AC3E}">
        <p14:creationId xmlns:p14="http://schemas.microsoft.com/office/powerpoint/2010/main" val="348267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25</a:t>
            </a:fld>
            <a:endParaRPr lang="zh-CN" altLang="en-US"/>
          </a:p>
        </p:txBody>
      </p:sp>
    </p:spTree>
    <p:extLst>
      <p:ext uri="{BB962C8B-B14F-4D97-AF65-F5344CB8AC3E}">
        <p14:creationId xmlns:p14="http://schemas.microsoft.com/office/powerpoint/2010/main" val="252191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26</a:t>
            </a:fld>
            <a:endParaRPr lang="zh-CN" altLang="en-US"/>
          </a:p>
        </p:txBody>
      </p:sp>
    </p:spTree>
    <p:extLst>
      <p:ext uri="{BB962C8B-B14F-4D97-AF65-F5344CB8AC3E}">
        <p14:creationId xmlns:p14="http://schemas.microsoft.com/office/powerpoint/2010/main" val="303535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71</a:t>
            </a:fld>
            <a:endParaRPr lang="zh-CN" altLang="en-US"/>
          </a:p>
        </p:txBody>
      </p:sp>
    </p:spTree>
    <p:extLst>
      <p:ext uri="{BB962C8B-B14F-4D97-AF65-F5344CB8AC3E}">
        <p14:creationId xmlns:p14="http://schemas.microsoft.com/office/powerpoint/2010/main" val="3976648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73</a:t>
            </a:fld>
            <a:endParaRPr lang="zh-CN" altLang="en-US"/>
          </a:p>
        </p:txBody>
      </p:sp>
    </p:spTree>
    <p:extLst>
      <p:ext uri="{BB962C8B-B14F-4D97-AF65-F5344CB8AC3E}">
        <p14:creationId xmlns:p14="http://schemas.microsoft.com/office/powerpoint/2010/main" val="2929064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LoRa</a:t>
            </a:r>
            <a:r>
              <a:rPr lang="zh-CN" altLang="zh-CN" sz="1200" kern="1200" dirty="0">
                <a:solidFill>
                  <a:schemeClr val="tx1"/>
                </a:solidFill>
                <a:effectLst/>
                <a:latin typeface="+mn-lt"/>
                <a:ea typeface="+mn-ea"/>
                <a:cs typeface="+mn-cs"/>
              </a:rPr>
              <a:t>协议的主要特征如下。</a:t>
            </a:r>
          </a:p>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）工作在</a:t>
            </a:r>
            <a:r>
              <a:rPr lang="en-US" altLang="zh-CN" sz="1200" kern="1200" dirty="0">
                <a:solidFill>
                  <a:schemeClr val="tx1"/>
                </a:solidFill>
                <a:effectLst/>
                <a:latin typeface="+mn-lt"/>
                <a:ea typeface="+mn-ea"/>
                <a:cs typeface="+mn-cs"/>
              </a:rPr>
              <a:t>ISM</a:t>
            </a:r>
            <a:r>
              <a:rPr lang="zh-CN" altLang="zh-CN" sz="1200" kern="1200" dirty="0">
                <a:solidFill>
                  <a:schemeClr val="tx1"/>
                </a:solidFill>
                <a:effectLst/>
                <a:latin typeface="+mn-lt"/>
                <a:ea typeface="+mn-ea"/>
                <a:cs typeface="+mn-cs"/>
              </a:rPr>
              <a:t>免费频段。其中，美国采用</a:t>
            </a:r>
            <a:r>
              <a:rPr lang="en-US" altLang="zh-CN" sz="1200" kern="1200" dirty="0">
                <a:solidFill>
                  <a:schemeClr val="tx1"/>
                </a:solidFill>
                <a:effectLst/>
                <a:latin typeface="+mn-lt"/>
                <a:ea typeface="+mn-ea"/>
                <a:cs typeface="+mn-cs"/>
              </a:rPr>
              <a:t>915 MHz</a:t>
            </a:r>
            <a:r>
              <a:rPr lang="zh-CN" altLang="zh-CN" sz="1200" kern="1200" dirty="0">
                <a:solidFill>
                  <a:schemeClr val="tx1"/>
                </a:solidFill>
                <a:effectLst/>
                <a:latin typeface="+mn-lt"/>
                <a:ea typeface="+mn-ea"/>
                <a:cs typeface="+mn-cs"/>
              </a:rPr>
              <a:t>频段，没有占空比限制；欧洲采用</a:t>
            </a:r>
            <a:r>
              <a:rPr lang="en-US" altLang="zh-CN" sz="1200" kern="1200" dirty="0">
                <a:solidFill>
                  <a:schemeClr val="tx1"/>
                </a:solidFill>
                <a:effectLst/>
                <a:latin typeface="+mn-lt"/>
                <a:ea typeface="+mn-ea"/>
                <a:cs typeface="+mn-cs"/>
              </a:rPr>
              <a:t>868MHz</a:t>
            </a:r>
            <a:r>
              <a:rPr lang="zh-CN" altLang="zh-CN" sz="1200" kern="1200" dirty="0">
                <a:solidFill>
                  <a:schemeClr val="tx1"/>
                </a:solidFill>
                <a:effectLst/>
                <a:latin typeface="+mn-lt"/>
                <a:ea typeface="+mn-ea"/>
                <a:cs typeface="+mn-cs"/>
              </a:rPr>
              <a:t>频段，及</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的占空比限制；亚洲则采用</a:t>
            </a:r>
            <a:r>
              <a:rPr lang="en-US" altLang="zh-CN" sz="1200" kern="1200" dirty="0">
                <a:solidFill>
                  <a:schemeClr val="tx1"/>
                </a:solidFill>
                <a:effectLst/>
                <a:latin typeface="+mn-lt"/>
                <a:ea typeface="+mn-ea"/>
                <a:cs typeface="+mn-cs"/>
              </a:rPr>
              <a:t>433MHz</a:t>
            </a:r>
            <a:r>
              <a:rPr lang="zh-CN" altLang="zh-CN" sz="1200" kern="1200" dirty="0">
                <a:solidFill>
                  <a:schemeClr val="tx1"/>
                </a:solidFill>
                <a:effectLst/>
                <a:latin typeface="+mn-lt"/>
                <a:ea typeface="+mn-ea"/>
                <a:cs typeface="+mn-cs"/>
              </a:rPr>
              <a:t>频段。</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）网络速率较低。</a:t>
            </a:r>
            <a:r>
              <a:rPr lang="en-US" altLang="zh-CN" sz="1200" kern="1200" dirty="0" err="1">
                <a:solidFill>
                  <a:schemeClr val="tx1"/>
                </a:solidFill>
                <a:effectLst/>
                <a:latin typeface="+mn-lt"/>
                <a:ea typeface="+mn-ea"/>
                <a:cs typeface="+mn-cs"/>
              </a:rPr>
              <a:t>LoRa</a:t>
            </a:r>
            <a:r>
              <a:rPr lang="zh-CN" altLang="zh-CN" sz="1200" kern="1200" dirty="0">
                <a:solidFill>
                  <a:schemeClr val="tx1"/>
                </a:solidFill>
                <a:effectLst/>
                <a:latin typeface="+mn-lt"/>
                <a:ea typeface="+mn-ea"/>
                <a:cs typeface="+mn-cs"/>
              </a:rPr>
              <a:t>协议能够达到的典型通信速率为</a:t>
            </a:r>
            <a:r>
              <a:rPr lang="en-US" altLang="zh-CN" sz="1200" kern="1200" dirty="0">
                <a:solidFill>
                  <a:schemeClr val="tx1"/>
                </a:solidFill>
                <a:effectLst/>
                <a:latin typeface="+mn-lt"/>
                <a:ea typeface="+mn-ea"/>
                <a:cs typeface="+mn-cs"/>
              </a:rPr>
              <a:t>0.3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22 kbps</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）通信距离长。</a:t>
            </a:r>
            <a:r>
              <a:rPr lang="en-US" altLang="zh-CN" sz="1200" kern="1200" dirty="0" err="1">
                <a:solidFill>
                  <a:schemeClr val="tx1"/>
                </a:solidFill>
                <a:effectLst/>
                <a:latin typeface="+mn-lt"/>
                <a:ea typeface="+mn-ea"/>
                <a:cs typeface="+mn-cs"/>
              </a:rPr>
              <a:t>LoRa</a:t>
            </a:r>
            <a:r>
              <a:rPr lang="zh-CN" altLang="zh-CN" sz="1200" kern="1200" dirty="0">
                <a:solidFill>
                  <a:schemeClr val="tx1"/>
                </a:solidFill>
                <a:effectLst/>
                <a:latin typeface="+mn-lt"/>
                <a:ea typeface="+mn-ea"/>
                <a:cs typeface="+mn-cs"/>
              </a:rPr>
              <a:t>能够进行</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千米的长距离传输。</a:t>
            </a:r>
          </a:p>
          <a:p>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）安全性。</a:t>
            </a:r>
            <a:r>
              <a:rPr lang="en-US" altLang="zh-CN" sz="1200" kern="1200" dirty="0" err="1">
                <a:solidFill>
                  <a:schemeClr val="tx1"/>
                </a:solidFill>
                <a:effectLst/>
                <a:latin typeface="+mn-lt"/>
                <a:ea typeface="+mn-ea"/>
                <a:cs typeface="+mn-cs"/>
              </a:rPr>
              <a:t>LoRa</a:t>
            </a:r>
            <a:r>
              <a:rPr lang="zh-CN" altLang="zh-CN" sz="1200" kern="1200" dirty="0">
                <a:solidFill>
                  <a:schemeClr val="tx1"/>
                </a:solidFill>
                <a:effectLst/>
                <a:latin typeface="+mn-lt"/>
                <a:ea typeface="+mn-ea"/>
                <a:cs typeface="+mn-cs"/>
              </a:rPr>
              <a:t>采用了</a:t>
            </a:r>
            <a:r>
              <a:rPr lang="en-US" altLang="zh-CN" sz="1200" kern="1200" dirty="0">
                <a:solidFill>
                  <a:schemeClr val="tx1"/>
                </a:solidFill>
                <a:effectLst/>
                <a:latin typeface="+mn-lt"/>
                <a:ea typeface="+mn-ea"/>
                <a:cs typeface="+mn-cs"/>
              </a:rPr>
              <a:t>EUI128</a:t>
            </a:r>
            <a:r>
              <a:rPr lang="zh-CN" altLang="zh-CN" sz="1200" kern="1200" dirty="0">
                <a:solidFill>
                  <a:schemeClr val="tx1"/>
                </a:solidFill>
                <a:effectLst/>
                <a:latin typeface="+mn-lt"/>
                <a:ea typeface="+mn-ea"/>
                <a:cs typeface="+mn-cs"/>
              </a:rPr>
              <a:t>设备密钥、</a:t>
            </a:r>
            <a:r>
              <a:rPr lang="en-US" altLang="zh-CN" sz="1200" kern="1200" dirty="0">
                <a:solidFill>
                  <a:schemeClr val="tx1"/>
                </a:solidFill>
                <a:effectLst/>
                <a:latin typeface="+mn-lt"/>
                <a:ea typeface="+mn-ea"/>
                <a:cs typeface="+mn-cs"/>
              </a:rPr>
              <a:t>EUI64</a:t>
            </a:r>
            <a:r>
              <a:rPr lang="zh-CN" altLang="zh-CN" sz="1200" kern="1200" dirty="0">
                <a:solidFill>
                  <a:schemeClr val="tx1"/>
                </a:solidFill>
                <a:effectLst/>
                <a:latin typeface="+mn-lt"/>
                <a:ea typeface="+mn-ea"/>
                <a:cs typeface="+mn-cs"/>
              </a:rPr>
              <a:t>网络密钥以及</a:t>
            </a:r>
            <a:r>
              <a:rPr lang="en-US" altLang="zh-CN" sz="1200" kern="1200" dirty="0">
                <a:solidFill>
                  <a:schemeClr val="tx1"/>
                </a:solidFill>
                <a:effectLst/>
                <a:latin typeface="+mn-lt"/>
                <a:ea typeface="+mn-ea"/>
                <a:cs typeface="+mn-cs"/>
              </a:rPr>
              <a:t>EUI64</a:t>
            </a:r>
            <a:r>
              <a:rPr lang="zh-CN" altLang="zh-CN" sz="1200" kern="1200" dirty="0">
                <a:solidFill>
                  <a:schemeClr val="tx1"/>
                </a:solidFill>
                <a:effectLst/>
                <a:latin typeface="+mn-lt"/>
                <a:ea typeface="+mn-ea"/>
                <a:cs typeface="+mn-cs"/>
              </a:rPr>
              <a:t>应用密钥。</a:t>
            </a:r>
          </a:p>
          <a:p>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）调制方式。</a:t>
            </a:r>
            <a:r>
              <a:rPr lang="en-US" altLang="zh-CN" sz="1200" kern="1200" dirty="0" err="1">
                <a:solidFill>
                  <a:schemeClr val="tx1"/>
                </a:solidFill>
                <a:effectLst/>
                <a:latin typeface="+mn-lt"/>
                <a:ea typeface="+mn-ea"/>
                <a:cs typeface="+mn-cs"/>
              </a:rPr>
              <a:t>LoRa</a:t>
            </a:r>
            <a:r>
              <a:rPr lang="zh-CN" altLang="zh-CN" sz="1200" kern="1200" dirty="0">
                <a:solidFill>
                  <a:schemeClr val="tx1"/>
                </a:solidFill>
                <a:effectLst/>
                <a:latin typeface="+mn-lt"/>
                <a:ea typeface="+mn-ea"/>
                <a:cs typeface="+mn-cs"/>
              </a:rPr>
              <a:t>采用了线性调频扩频（</a:t>
            </a:r>
            <a:r>
              <a:rPr lang="en-US" altLang="zh-CN" sz="1200" kern="1200" dirty="0">
                <a:solidFill>
                  <a:schemeClr val="tx1"/>
                </a:solidFill>
                <a:effectLst/>
                <a:latin typeface="+mn-lt"/>
                <a:ea typeface="+mn-ea"/>
                <a:cs typeface="+mn-cs"/>
              </a:rPr>
              <a:t>Chirp Spread Spectrum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CSS</a:t>
            </a:r>
            <a:r>
              <a:rPr lang="zh-CN" altLang="zh-CN" sz="1200" kern="1200" dirty="0">
                <a:solidFill>
                  <a:schemeClr val="tx1"/>
                </a:solidFill>
                <a:effectLst/>
                <a:latin typeface="+mn-lt"/>
                <a:ea typeface="+mn-ea"/>
                <a:cs typeface="+mn-cs"/>
              </a:rPr>
              <a:t>），在使用前向纠错码的情况下可以解调出低于本底噪声</a:t>
            </a:r>
            <a:r>
              <a:rPr lang="en-US" altLang="zh-CN" sz="1200" kern="1200" dirty="0">
                <a:solidFill>
                  <a:schemeClr val="tx1"/>
                </a:solidFill>
                <a:effectLst/>
                <a:latin typeface="+mn-lt"/>
                <a:ea typeface="+mn-ea"/>
                <a:cs typeface="+mn-cs"/>
              </a:rPr>
              <a:t>19.5dB</a:t>
            </a:r>
            <a:r>
              <a:rPr lang="zh-CN" altLang="zh-CN" sz="1200" kern="1200" dirty="0">
                <a:solidFill>
                  <a:schemeClr val="tx1"/>
                </a:solidFill>
                <a:effectLst/>
                <a:latin typeface="+mn-lt"/>
                <a:ea typeface="+mn-ea"/>
                <a:cs typeface="+mn-cs"/>
              </a:rPr>
              <a:t>的信号。</a:t>
            </a:r>
          </a:p>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76</a:t>
            </a:fld>
            <a:endParaRPr lang="zh-CN" altLang="en-US"/>
          </a:p>
        </p:txBody>
      </p:sp>
    </p:spTree>
    <p:extLst>
      <p:ext uri="{BB962C8B-B14F-4D97-AF65-F5344CB8AC3E}">
        <p14:creationId xmlns:p14="http://schemas.microsoft.com/office/powerpoint/2010/main" val="197761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华为联合产业合作伙伴</a:t>
            </a:r>
            <a:r>
              <a:rPr lang="en-US" altLang="zh-CN" sz="1200" b="0" i="0" kern="1200" dirty="0">
                <a:solidFill>
                  <a:schemeClr val="tx1"/>
                </a:solidFill>
                <a:effectLst/>
                <a:latin typeface="+mn-lt"/>
                <a:ea typeface="+mn-ea"/>
                <a:cs typeface="+mn-cs"/>
              </a:rPr>
              <a:t>Firefly</a:t>
            </a:r>
            <a:r>
              <a:rPr lang="zh-CN" altLang="en-US" sz="1200" b="0" i="0" kern="1200" dirty="0">
                <a:solidFill>
                  <a:schemeClr val="tx1"/>
                </a:solidFill>
                <a:effectLst/>
                <a:latin typeface="+mn-lt"/>
                <a:ea typeface="+mn-ea"/>
                <a:cs typeface="+mn-cs"/>
              </a:rPr>
              <a:t>，为其提供</a:t>
            </a:r>
            <a:r>
              <a:rPr lang="en-US" altLang="zh-CN" sz="1200" b="0" i="0" kern="1200" dirty="0">
                <a:solidFill>
                  <a:schemeClr val="tx1"/>
                </a:solidFill>
                <a:effectLst/>
                <a:latin typeface="+mn-lt"/>
                <a:ea typeface="+mn-ea"/>
                <a:cs typeface="+mn-cs"/>
              </a:rPr>
              <a:t>NB-IOT</a:t>
            </a:r>
            <a:r>
              <a:rPr lang="zh-CN" altLang="en-US" sz="1200" b="0" i="0" kern="1200" dirty="0">
                <a:solidFill>
                  <a:schemeClr val="tx1"/>
                </a:solidFill>
                <a:effectLst/>
                <a:latin typeface="+mn-lt"/>
                <a:ea typeface="+mn-ea"/>
                <a:cs typeface="+mn-cs"/>
              </a:rPr>
              <a:t>技术支持，打造一款智能拉杆箱。该拉杆箱将具备智能追踪，超距告警，电子锁控制，电池监控等基于</a:t>
            </a:r>
            <a:r>
              <a:rPr lang="en-US" altLang="zh-CN" sz="1200" b="0" i="0" kern="1200" dirty="0">
                <a:solidFill>
                  <a:schemeClr val="tx1"/>
                </a:solidFill>
                <a:effectLst/>
                <a:latin typeface="+mn-lt"/>
                <a:ea typeface="+mn-ea"/>
                <a:cs typeface="+mn-cs"/>
              </a:rPr>
              <a:t>NB-IOT</a:t>
            </a:r>
            <a:r>
              <a:rPr lang="zh-CN" altLang="en-US" sz="1200" b="0" i="0" kern="1200" dirty="0">
                <a:solidFill>
                  <a:schemeClr val="tx1"/>
                </a:solidFill>
                <a:effectLst/>
                <a:latin typeface="+mn-lt"/>
                <a:ea typeface="+mn-ea"/>
                <a:cs typeface="+mn-cs"/>
              </a:rPr>
              <a:t>技术的应用。</a:t>
            </a:r>
            <a:endParaRPr lang="zh-CN" altLang="en-US" b="1"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81</a:t>
            </a:fld>
            <a:endParaRPr lang="zh-CN" altLang="en-US"/>
          </a:p>
        </p:txBody>
      </p:sp>
    </p:spTree>
    <p:extLst>
      <p:ext uri="{BB962C8B-B14F-4D97-AF65-F5344CB8AC3E}">
        <p14:creationId xmlns:p14="http://schemas.microsoft.com/office/powerpoint/2010/main" val="28700883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7455CA89-11CE-4007-80AD-17D6BFE27A9E}" type="datetime1">
              <a:rPr lang="zh-CN" altLang="en-US" smtClean="0"/>
              <a:t>2022/10/20</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p:nvGrpSpPr>
        <p:grpSpPr>
          <a:xfrm>
            <a:off x="0" y="1798320"/>
            <a:ext cx="8188960" cy="1530033"/>
            <a:chOff x="0" y="2066608"/>
            <a:chExt cx="8188960" cy="1530033"/>
          </a:xfrm>
        </p:grpSpPr>
        <p:grpSp>
          <p:nvGrpSpPr>
            <p:cNvPr id="3" name="组合 2"/>
            <p:cNvGrpSpPr/>
            <p:nvPr/>
          </p:nvGrpSpPr>
          <p:grpSpPr>
            <a:xfrm>
              <a:off x="154940" y="2066608"/>
              <a:ext cx="4363720" cy="1258225"/>
              <a:chOff x="289560" y="1538287"/>
              <a:chExt cx="4363720" cy="1258225"/>
            </a:xfrm>
          </p:grpSpPr>
          <p:sp>
            <p:nvSpPr>
              <p:cNvPr id="7" name="矩形 6"/>
              <p:cNvSpPr/>
              <p:nvPr/>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9" name="矩形 8"/>
              <p:cNvSpPr/>
              <p:nvPr/>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p:nvGrpSpPr>
          <p:grpSpPr>
            <a:xfrm>
              <a:off x="0" y="3444241"/>
              <a:ext cx="8188960" cy="152400"/>
              <a:chOff x="0" y="3210560"/>
              <a:chExt cx="8188960" cy="152400"/>
            </a:xfrm>
          </p:grpSpPr>
          <p:sp>
            <p:nvSpPr>
              <p:cNvPr id="2" name="矩形 1"/>
              <p:cNvSpPr/>
              <p:nvPr/>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a:t>单击此处编辑母版标题样式</a:t>
            </a:r>
            <a:endParaRPr lang="zh-CN" altLang="en-US" dirty="0"/>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a:t>编辑母版文本样式</a:t>
            </a:r>
          </a:p>
        </p:txBody>
      </p:sp>
      <p:pic>
        <p:nvPicPr>
          <p:cNvPr id="16" name="图片 15"/>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grpSp>
        <p:nvGrpSpPr>
          <p:cNvPr id="17" name="组合 16"/>
          <p:cNvGrpSpPr/>
          <p:nvPr userDrawn="1"/>
        </p:nvGrpSpPr>
        <p:grpSpPr>
          <a:xfrm>
            <a:off x="0" y="1798320"/>
            <a:ext cx="8188960" cy="1530033"/>
            <a:chOff x="0" y="2066608"/>
            <a:chExt cx="8188960" cy="1530033"/>
          </a:xfrm>
        </p:grpSpPr>
        <p:grpSp>
          <p:nvGrpSpPr>
            <p:cNvPr id="18" name="组合 17"/>
            <p:cNvGrpSpPr/>
            <p:nvPr userDrawn="1"/>
          </p:nvGrpSpPr>
          <p:grpSpPr>
            <a:xfrm>
              <a:off x="154940" y="2066608"/>
              <a:ext cx="4363720" cy="1258225"/>
              <a:chOff x="289560" y="1538287"/>
              <a:chExt cx="4363720" cy="1258225"/>
            </a:xfrm>
          </p:grpSpPr>
          <p:sp>
            <p:nvSpPr>
              <p:cNvPr id="22" name="矩形 21"/>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23" name="矩形 22"/>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9" name="组合 18"/>
            <p:cNvGrpSpPr/>
            <p:nvPr userDrawn="1"/>
          </p:nvGrpSpPr>
          <p:grpSpPr>
            <a:xfrm>
              <a:off x="0" y="3444241"/>
              <a:ext cx="8188960" cy="152400"/>
              <a:chOff x="0" y="3210560"/>
              <a:chExt cx="8188960" cy="152400"/>
            </a:xfrm>
          </p:grpSpPr>
          <p:sp>
            <p:nvSpPr>
              <p:cNvPr id="20" name="矩形 19"/>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11705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BB95D9B-88AD-4636-9BE4-EC5AF2F17845}" type="datetime1">
              <a:rPr lang="zh-CN" altLang="en-US" smtClean="0"/>
              <a:t>2022/10/20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560234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0276F73-21C5-45D9-8220-EB627377FB1B}" type="datetime1">
              <a:rPr lang="zh-CN" altLang="en-US" smtClean="0"/>
              <a:t>2022/10/20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135935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E6E602-6A90-40F7-9BE0-D2BE61FDAAF8}" type="datetime1">
              <a:rPr lang="zh-CN" altLang="en-US" smtClean="0"/>
              <a:t>2022/10/20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587936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10"/>
          </p:nvPr>
        </p:nvSpPr>
        <p:spPr/>
        <p:txBody>
          <a:bodyPr/>
          <a:lstStyle/>
          <a:p>
            <a:fld id="{26201486-5497-4331-98D7-82ADB148CFC4}" type="datetime1">
              <a:rPr lang="zh-CN" altLang="en-US" smtClean="0"/>
              <a:t>2022/10/20</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userDrawn="1"/>
        </p:nvGrpSpPr>
        <p:grpSpPr>
          <a:xfrm>
            <a:off x="0" y="86517"/>
            <a:ext cx="9144000" cy="1412240"/>
            <a:chOff x="0" y="86517"/>
            <a:chExt cx="9144000" cy="1412240"/>
          </a:xfrm>
        </p:grpSpPr>
        <p:sp>
          <p:nvSpPr>
            <p:cNvPr id="9" name="矩形 8"/>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7035438" y="284796"/>
              <a:ext cx="1421853" cy="1032220"/>
            </a:xfrm>
            <a:prstGeom prst="rect">
              <a:avLst/>
            </a:prstGeom>
            <a:noFill/>
            <a:ln>
              <a:noFill/>
            </a:ln>
          </p:spPr>
        </p:pic>
      </p:grpSp>
      <p:sp>
        <p:nvSpPr>
          <p:cNvPr id="2" name="Title 1"/>
          <p:cNvSpPr>
            <a:spLocks noGrp="1"/>
          </p:cNvSpPr>
          <p:nvPr userDrawn="1">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spTree>
    <p:extLst>
      <p:ext uri="{BB962C8B-B14F-4D97-AF65-F5344CB8AC3E}">
        <p14:creationId xmlns:p14="http://schemas.microsoft.com/office/powerpoint/2010/main" val="422907773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7455CA89-11CE-4007-80AD-17D6BFE27A9E}" type="datetime1">
              <a:rPr lang="zh-CN" altLang="en-US" smtClean="0"/>
              <a:t>2022/10/20</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userDrawn="1"/>
        </p:nvGrpSpPr>
        <p:grpSpPr>
          <a:xfrm>
            <a:off x="0" y="1798320"/>
            <a:ext cx="8188960" cy="1530033"/>
            <a:chOff x="0" y="2066608"/>
            <a:chExt cx="8188960" cy="1530033"/>
          </a:xfrm>
        </p:grpSpPr>
        <p:grpSp>
          <p:nvGrpSpPr>
            <p:cNvPr id="3" name="组合 2"/>
            <p:cNvGrpSpPr/>
            <p:nvPr userDrawn="1"/>
          </p:nvGrpSpPr>
          <p:grpSpPr>
            <a:xfrm>
              <a:off x="154940" y="2066608"/>
              <a:ext cx="4363720" cy="1258225"/>
              <a:chOff x="289560" y="1538287"/>
              <a:chExt cx="4363720" cy="1258225"/>
            </a:xfrm>
          </p:grpSpPr>
          <p:sp>
            <p:nvSpPr>
              <p:cNvPr id="7" name="矩形 6"/>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rPr>
                  <a:t>物联网导论</a:t>
                </a:r>
              </a:p>
            </p:txBody>
          </p:sp>
          <p:sp>
            <p:nvSpPr>
              <p:cNvPr id="9" name="矩形 8"/>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userDrawn="1"/>
          </p:nvGrpSpPr>
          <p:grpSpPr>
            <a:xfrm>
              <a:off x="0" y="3444241"/>
              <a:ext cx="8188960" cy="152400"/>
              <a:chOff x="0" y="3210560"/>
              <a:chExt cx="8188960" cy="152400"/>
            </a:xfrm>
          </p:grpSpPr>
          <p:sp>
            <p:nvSpPr>
              <p:cNvPr id="2" name="矩形 1"/>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dirty="0"/>
              <a:t>单击此处编辑母版标题样式</a:t>
            </a:r>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dirty="0"/>
              <a:t>单击此处编辑母版文本样式</a:t>
            </a:r>
          </a:p>
        </p:txBody>
      </p:sp>
    </p:spTree>
    <p:extLst>
      <p:ext uri="{BB962C8B-B14F-4D97-AF65-F5344CB8AC3E}">
        <p14:creationId xmlns:p14="http://schemas.microsoft.com/office/powerpoint/2010/main" val="266040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日期占位符 12"/>
          <p:cNvSpPr>
            <a:spLocks noGrp="1"/>
          </p:cNvSpPr>
          <p:nvPr>
            <p:ph type="dt" sz="half" idx="10"/>
          </p:nvPr>
        </p:nvSpPr>
        <p:spPr/>
        <p:txBody>
          <a:bodyPr/>
          <a:lstStyle/>
          <a:p>
            <a:fld id="{26201486-5497-4331-98D7-82ADB148CFC4}" type="datetime1">
              <a:rPr lang="zh-CN" altLang="en-US" smtClean="0"/>
              <a:t>2022/10/20</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7" name="组合 16"/>
          <p:cNvGrpSpPr/>
          <p:nvPr/>
        </p:nvGrpSpPr>
        <p:grpSpPr>
          <a:xfrm>
            <a:off x="0" y="86517"/>
            <a:ext cx="9144000" cy="1412240"/>
            <a:chOff x="0" y="86517"/>
            <a:chExt cx="9144000" cy="1412240"/>
          </a:xfrm>
        </p:grpSpPr>
        <p:sp>
          <p:nvSpPr>
            <p:cNvPr id="9" name="矩形 8"/>
            <p:cNvSpPr/>
            <p:nvPr/>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7035438" y="284796"/>
              <a:ext cx="1421853" cy="1032220"/>
            </a:xfrm>
            <a:prstGeom prst="rect">
              <a:avLst/>
            </a:prstGeom>
            <a:noFill/>
            <a:ln>
              <a:noFill/>
            </a:ln>
          </p:spPr>
        </p:pic>
      </p:grpSp>
      <p:sp>
        <p:nvSpPr>
          <p:cNvPr id="2"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grpSp>
        <p:nvGrpSpPr>
          <p:cNvPr id="11" name="组合 10"/>
          <p:cNvGrpSpPr/>
          <p:nvPr userDrawn="1"/>
        </p:nvGrpSpPr>
        <p:grpSpPr>
          <a:xfrm>
            <a:off x="0" y="86517"/>
            <a:ext cx="9144000" cy="1412240"/>
            <a:chOff x="0" y="86517"/>
            <a:chExt cx="9144000" cy="1412240"/>
          </a:xfrm>
        </p:grpSpPr>
        <p:sp>
          <p:nvSpPr>
            <p:cNvPr id="12" name="矩形 11"/>
            <p:cNvSpPr/>
            <p:nvPr userDrawn="1"/>
          </p:nvSpPr>
          <p:spPr>
            <a:xfrm>
              <a:off x="0" y="284796"/>
              <a:ext cx="9144000" cy="1015683"/>
            </a:xfrm>
            <a:prstGeom prst="rect">
              <a:avLst/>
            </a:prstGeom>
            <a:solidFill>
              <a:schemeClr val="accent1">
                <a:lumMod val="75000"/>
              </a:schemeClr>
            </a:solidFill>
            <a:ln>
              <a:solidFill>
                <a:srgbClr val="3BB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6633210" y="86517"/>
              <a:ext cx="2226310" cy="141224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8" name="图片 1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7035438" y="284796"/>
              <a:ext cx="1421853" cy="1032220"/>
            </a:xfrm>
            <a:prstGeom prst="rect">
              <a:avLst/>
            </a:prstGeom>
            <a:noFill/>
            <a:ln>
              <a:noFill/>
            </a:ln>
          </p:spPr>
        </p:pic>
      </p:grpSp>
      <p:sp>
        <p:nvSpPr>
          <p:cNvPr id="19" name="Title 1"/>
          <p:cNvSpPr>
            <a:spLocks noGrp="1"/>
          </p:cNvSpPr>
          <p:nvPr>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a:t> </a:t>
            </a:r>
            <a:r>
              <a:rPr lang="zh-CN" altLang="en-US" dirty="0"/>
              <a:t>单击此处编辑母版标题样式</a:t>
            </a:r>
            <a:endParaRPr lang="en-US" dirty="0"/>
          </a:p>
        </p:txBody>
      </p:sp>
    </p:spTree>
    <p:extLst>
      <p:ext uri="{BB962C8B-B14F-4D97-AF65-F5344CB8AC3E}">
        <p14:creationId xmlns:p14="http://schemas.microsoft.com/office/powerpoint/2010/main" val="384754068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30A59A3-D0D5-4685-9DF3-9FBE51A2A8D7}" type="datetime1">
              <a:rPr lang="zh-CN" altLang="en-US" smtClean="0"/>
              <a:t>2022/10/20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785637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0ADCF37-95A8-4487-A04A-0E8708DEF2D1}" type="datetime1">
              <a:rPr lang="zh-CN" altLang="en-US" smtClean="0"/>
              <a:t>2022/10/20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68454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4B8A8D6-DE92-4700-AEC4-F76587B574CA}" type="datetime1">
              <a:rPr lang="zh-CN" altLang="en-US" smtClean="0"/>
              <a:t>2022/10/20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387599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E5772AF-D736-466B-83B6-796858980C36}" type="datetime1">
              <a:rPr lang="zh-CN" altLang="en-US" smtClean="0"/>
              <a:t>2022/10/20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567631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zhengyue">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7"/>
            <a:ext cx="9143244" cy="6857433"/>
          </a:xfrm>
          <a:prstGeom prst="rect">
            <a:avLst/>
          </a:prstGeom>
        </p:spPr>
      </p:pic>
      <p:sp>
        <p:nvSpPr>
          <p:cNvPr id="5" name="矩形 4"/>
          <p:cNvSpPr/>
          <p:nvPr/>
        </p:nvSpPr>
        <p:spPr>
          <a:xfrm>
            <a:off x="4884265" y="4927290"/>
            <a:ext cx="2350323" cy="1107996"/>
          </a:xfrm>
          <a:prstGeom prst="rect">
            <a:avLst/>
          </a:prstGeom>
          <a:noFill/>
        </p:spPr>
        <p:txBody>
          <a:bodyPr wrap="none">
            <a:spAutoFit/>
          </a:bodyPr>
          <a:lstStyle/>
          <a:p>
            <a:pPr algn="ctr">
              <a:defRPr/>
            </a:pPr>
            <a:r>
              <a:rPr lang="zh-CN" altLang="en-US" sz="6600" b="1" dirty="0">
                <a:ln w="10541" cmpd="sng">
                  <a:solidFill>
                    <a:schemeClr val="accent1">
                      <a:shade val="88000"/>
                      <a:satMod val="110000"/>
                    </a:schemeClr>
                  </a:solidFill>
                  <a:prstDash val="solid"/>
                </a:ln>
                <a:solidFill>
                  <a:schemeClr val="bg1"/>
                </a:solidFill>
                <a:ea typeface="宋体" charset="-122"/>
                <a:cs typeface="+mn-cs"/>
              </a:rPr>
              <a:t>谢谢</a:t>
            </a:r>
            <a:r>
              <a:rPr lang="en-US" altLang="zh-CN" sz="6600" b="1" dirty="0">
                <a:ln w="10541" cmpd="sng">
                  <a:solidFill>
                    <a:schemeClr val="accent1">
                      <a:shade val="88000"/>
                      <a:satMod val="110000"/>
                    </a:schemeClr>
                  </a:solidFill>
                  <a:prstDash val="solid"/>
                </a:ln>
                <a:solidFill>
                  <a:schemeClr val="bg1"/>
                </a:solidFill>
                <a:ea typeface="宋体" charset="-122"/>
                <a:cs typeface="+mn-cs"/>
              </a:rPr>
              <a:t> !</a:t>
            </a:r>
            <a:endParaRPr lang="zh-CN" altLang="en-US" sz="6600" b="1" dirty="0">
              <a:ln w="10541" cmpd="sng">
                <a:solidFill>
                  <a:schemeClr val="accent1">
                    <a:shade val="88000"/>
                    <a:satMod val="110000"/>
                  </a:schemeClr>
                </a:solidFill>
                <a:prstDash val="solid"/>
              </a:ln>
              <a:solidFill>
                <a:schemeClr val="bg1"/>
              </a:solidFill>
              <a:ea typeface="宋体" charset="-122"/>
              <a:cs typeface="+mn-cs"/>
            </a:endParaRPr>
          </a:p>
        </p:txBody>
      </p:sp>
      <p:sp>
        <p:nvSpPr>
          <p:cNvPr id="8" name="文本框 7"/>
          <p:cNvSpPr txBox="1"/>
          <p:nvPr/>
        </p:nvSpPr>
        <p:spPr>
          <a:xfrm>
            <a:off x="3167894" y="688258"/>
            <a:ext cx="5783066" cy="341632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课件说明：</a:t>
            </a:r>
          </a:p>
          <a:p>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，本课件供教师、学生、读者免费使用；</a:t>
            </a:r>
          </a:p>
          <a:p>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，本课件采用</a:t>
            </a:r>
            <a:r>
              <a:rPr lang="en-US" altLang="zh-CN" dirty="0">
                <a:solidFill>
                  <a:schemeClr val="bg1"/>
                </a:solidFill>
                <a:latin typeface="微软雅黑" panose="020B0503020204020204" pitchFamily="34" charset="-122"/>
                <a:ea typeface="微软雅黑" panose="020B0503020204020204" pitchFamily="34" charset="-122"/>
              </a:rPr>
              <a:t>PowerPoint</a:t>
            </a:r>
            <a:r>
              <a:rPr lang="zh-CN" altLang="en-US" dirty="0">
                <a:solidFill>
                  <a:schemeClr val="bg1"/>
                </a:solidFill>
                <a:latin typeface="微软雅黑" panose="020B0503020204020204" pitchFamily="34" charset="-122"/>
                <a:ea typeface="微软雅黑" panose="020B0503020204020204" pitchFamily="34" charset="-122"/>
              </a:rPr>
              <a:t>格式，使用者可以根据需要自行增加、修改、删除（包括本页）；</a:t>
            </a:r>
          </a:p>
          <a:p>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，在各种场合下使用本课件时（例如在课堂），请说明本课件的来源及配套教材</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物联网导论</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第三版；</a:t>
            </a:r>
          </a:p>
          <a:p>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，除了本书的作者，本课件的贡献者还包括清华大学杨铮老师，研究生郑月、王常旭、熊曦、钱堃、吴陈沭，香港科技大学研究生周子慕；</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，欢迎本课件使用者将意见、建议、以及对本课件的改进发送到</a:t>
            </a:r>
            <a:r>
              <a:rPr lang="en-US" altLang="zh-CN" dirty="0">
                <a:solidFill>
                  <a:schemeClr val="bg1"/>
                </a:solidFill>
                <a:latin typeface="微软雅黑" panose="020B0503020204020204" pitchFamily="34" charset="-122"/>
                <a:ea typeface="微软雅黑" panose="020B0503020204020204" pitchFamily="34" charset="-122"/>
              </a:rPr>
              <a:t>iot.textbook@gmail.com</a:t>
            </a:r>
            <a:r>
              <a:rPr lang="zh-CN" altLang="en-US" dirty="0">
                <a:solidFill>
                  <a:schemeClr val="bg1"/>
                </a:solidFill>
                <a:latin typeface="微软雅黑" panose="020B0503020204020204" pitchFamily="34" charset="-122"/>
                <a:ea typeface="微软雅黑" panose="020B0503020204020204" pitchFamily="34" charset="-122"/>
              </a:rPr>
              <a:t>。</a:t>
            </a:r>
          </a:p>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0398" y="4280959"/>
            <a:ext cx="2717496" cy="646331"/>
          </a:xfrm>
          <a:prstGeom prst="rect">
            <a:avLst/>
          </a:prstGeom>
          <a:noFill/>
        </p:spPr>
        <p:txBody>
          <a:bodyPr wrap="square" rtlCol="0">
            <a:spAutoFit/>
          </a:bodyPr>
          <a:lstStyle/>
          <a:p>
            <a:pPr algn="ctr"/>
            <a:r>
              <a:rPr lang="zh-CN" altLang="en-US" baseline="0" dirty="0">
                <a:solidFill>
                  <a:schemeClr val="bg1"/>
                </a:solidFill>
                <a:latin typeface="微软雅黑" panose="020B0503020204020204" pitchFamily="34" charset="-122"/>
                <a:ea typeface="微软雅黑" panose="020B0503020204020204" pitchFamily="34" charset="-122"/>
              </a:rPr>
              <a:t>物联网导论（第三版）</a:t>
            </a:r>
            <a:endParaRPr lang="en-US" altLang="zh-CN" baseline="0" dirty="0">
              <a:solidFill>
                <a:schemeClr val="bg1"/>
              </a:solidFill>
              <a:latin typeface="微软雅黑" panose="020B0503020204020204" pitchFamily="34" charset="-122"/>
              <a:ea typeface="微软雅黑" panose="020B0503020204020204" pitchFamily="34" charset="-122"/>
            </a:endParaRPr>
          </a:p>
          <a:p>
            <a:pPr algn="ctr"/>
            <a:r>
              <a:rPr lang="zh-CN" altLang="en-US" baseline="0" dirty="0">
                <a:solidFill>
                  <a:schemeClr val="bg1"/>
                </a:solidFill>
                <a:latin typeface="微软雅黑" panose="020B0503020204020204" pitchFamily="34" charset="-122"/>
                <a:ea typeface="微软雅黑" panose="020B0503020204020204" pitchFamily="34" charset="-122"/>
              </a:rPr>
              <a:t>刘云浩 编著</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51472" r="17241"/>
          <a:stretch/>
        </p:blipFill>
        <p:spPr>
          <a:xfrm>
            <a:off x="419100" y="688258"/>
            <a:ext cx="2697480" cy="3225065"/>
          </a:xfrm>
          <a:prstGeom prst="rect">
            <a:avLst/>
          </a:prstGeom>
        </p:spPr>
      </p:pic>
    </p:spTree>
    <p:extLst>
      <p:ext uri="{BB962C8B-B14F-4D97-AF65-F5344CB8AC3E}">
        <p14:creationId xmlns:p14="http://schemas.microsoft.com/office/powerpoint/2010/main" val="411274899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01486-5497-4331-98D7-82ADB148CFC4}" type="datetime1">
              <a:rPr lang="zh-CN" altLang="en-US" smtClean="0"/>
              <a:t>2022/10/20</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0503CE10-F9D3-4072-A615-6A95AA0B7B65}" type="slidenum">
              <a:rPr lang="zh-CN" altLang="en-US" smtClean="0"/>
              <a:t>‹#›</a:t>
            </a:fld>
            <a:endParaRPr lang="zh-CN" altLang="en-US" dirty="0"/>
          </a:p>
        </p:txBody>
      </p:sp>
    </p:spTree>
    <p:extLst>
      <p:ext uri="{BB962C8B-B14F-4D97-AF65-F5344CB8AC3E}">
        <p14:creationId xmlns:p14="http://schemas.microsoft.com/office/powerpoint/2010/main" val="283323303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3C2881E-3D2B-4151-ADBD-1A4FE6251212}" type="datetime1">
              <a:rPr lang="zh-CN" altLang="en-US" smtClean="0"/>
              <a:t>2022/10/20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129579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201486-5497-4331-98D7-82ADB148CFC4}" type="datetime1">
              <a:rPr lang="zh-CN" altLang="en-US" smtClean="0"/>
              <a:t>2022/10/20</a:t>
            </a:fld>
            <a:endParaRPr lang="zh-CN"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3CE10-F9D3-4072-A615-6A95AA0B7B65}" type="slidenum">
              <a:rPr lang="zh-CN" altLang="en-US" smtClean="0"/>
              <a:t>‹#›</a:t>
            </a:fld>
            <a:endParaRPr lang="zh-CN" altLang="en-US" dirty="0"/>
          </a:p>
        </p:txBody>
      </p:sp>
    </p:spTree>
    <p:extLst>
      <p:ext uri="{BB962C8B-B14F-4D97-AF65-F5344CB8AC3E}">
        <p14:creationId xmlns:p14="http://schemas.microsoft.com/office/powerpoint/2010/main" val="260550611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691"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97.bin"/><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98.bin"/><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7.wmf"/><Relationship Id="rId5" Type="http://schemas.openxmlformats.org/officeDocument/2006/relationships/oleObject" Target="../embeddings/oleObject100.bin"/><Relationship Id="rId4" Type="http://schemas.openxmlformats.org/officeDocument/2006/relationships/image" Target="../media/image6.wmf"/></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file://localhost/%5Chttp%5C/g.hiphotos.baidu.com/baike/s=220/sign=71b33762b899a9013f355c342d940a58/0d338744ebf81a4c3f8c07bfd72a6059252da60e.jp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03.bin"/><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3" Type="http://schemas.openxmlformats.org/officeDocument/2006/relationships/oleObject" Target="../embeddings/oleObject7.bin"/><Relationship Id="rId18" Type="http://schemas.openxmlformats.org/officeDocument/2006/relationships/oleObject" Target="../embeddings/oleObject12.bin"/><Relationship Id="rId26" Type="http://schemas.openxmlformats.org/officeDocument/2006/relationships/oleObject" Target="../embeddings/oleObject20.bin"/><Relationship Id="rId3" Type="http://schemas.openxmlformats.org/officeDocument/2006/relationships/image" Target="../media/image4.png"/><Relationship Id="rId21" Type="http://schemas.openxmlformats.org/officeDocument/2006/relationships/oleObject" Target="../embeddings/oleObject15.bin"/><Relationship Id="rId34" Type="http://schemas.openxmlformats.org/officeDocument/2006/relationships/oleObject" Target="../embeddings/oleObject28.bin"/><Relationship Id="rId7" Type="http://schemas.openxmlformats.org/officeDocument/2006/relationships/oleObject" Target="../embeddings/oleObject2.bin"/><Relationship Id="rId12" Type="http://schemas.openxmlformats.org/officeDocument/2006/relationships/oleObject" Target="../embeddings/oleObject6.bin"/><Relationship Id="rId17" Type="http://schemas.openxmlformats.org/officeDocument/2006/relationships/oleObject" Target="../embeddings/oleObject11.bin"/><Relationship Id="rId25" Type="http://schemas.openxmlformats.org/officeDocument/2006/relationships/oleObject" Target="../embeddings/oleObject19.bin"/><Relationship Id="rId33" Type="http://schemas.openxmlformats.org/officeDocument/2006/relationships/oleObject" Target="../embeddings/oleObject27.bin"/><Relationship Id="rId2" Type="http://schemas.openxmlformats.org/officeDocument/2006/relationships/notesSlide" Target="../notesSlides/notesSlide1.xml"/><Relationship Id="rId16" Type="http://schemas.openxmlformats.org/officeDocument/2006/relationships/oleObject" Target="../embeddings/oleObject10.bin"/><Relationship Id="rId20" Type="http://schemas.openxmlformats.org/officeDocument/2006/relationships/oleObject" Target="../embeddings/oleObject14.bin"/><Relationship Id="rId29" Type="http://schemas.openxmlformats.org/officeDocument/2006/relationships/oleObject" Target="../embeddings/oleObject23.bin"/><Relationship Id="rId1" Type="http://schemas.openxmlformats.org/officeDocument/2006/relationships/slideLayout" Target="../slideLayouts/slideLayout13.xml"/><Relationship Id="rId6" Type="http://schemas.openxmlformats.org/officeDocument/2006/relationships/image" Target="../media/image6.wmf"/><Relationship Id="rId11" Type="http://schemas.openxmlformats.org/officeDocument/2006/relationships/oleObject" Target="../embeddings/oleObject5.bin"/><Relationship Id="rId24" Type="http://schemas.openxmlformats.org/officeDocument/2006/relationships/oleObject" Target="../embeddings/oleObject18.bin"/><Relationship Id="rId32" Type="http://schemas.openxmlformats.org/officeDocument/2006/relationships/oleObject" Target="../embeddings/oleObject26.bin"/><Relationship Id="rId5" Type="http://schemas.openxmlformats.org/officeDocument/2006/relationships/oleObject" Target="../embeddings/oleObject1.bin"/><Relationship Id="rId15" Type="http://schemas.openxmlformats.org/officeDocument/2006/relationships/oleObject" Target="../embeddings/oleObject9.bin"/><Relationship Id="rId23" Type="http://schemas.openxmlformats.org/officeDocument/2006/relationships/oleObject" Target="../embeddings/oleObject17.bin"/><Relationship Id="rId28" Type="http://schemas.openxmlformats.org/officeDocument/2006/relationships/oleObject" Target="../embeddings/oleObject22.bin"/><Relationship Id="rId10" Type="http://schemas.openxmlformats.org/officeDocument/2006/relationships/oleObject" Target="../embeddings/oleObject4.bin"/><Relationship Id="rId19" Type="http://schemas.openxmlformats.org/officeDocument/2006/relationships/oleObject" Target="../embeddings/oleObject13.bin"/><Relationship Id="rId31" Type="http://schemas.openxmlformats.org/officeDocument/2006/relationships/oleObject" Target="../embeddings/oleObject25.bin"/><Relationship Id="rId4" Type="http://schemas.openxmlformats.org/officeDocument/2006/relationships/image" Target="../media/image5.png"/><Relationship Id="rId9" Type="http://schemas.openxmlformats.org/officeDocument/2006/relationships/oleObject" Target="../embeddings/oleObject3.bin"/><Relationship Id="rId14" Type="http://schemas.openxmlformats.org/officeDocument/2006/relationships/oleObject" Target="../embeddings/oleObject8.bin"/><Relationship Id="rId22" Type="http://schemas.openxmlformats.org/officeDocument/2006/relationships/oleObject" Target="../embeddings/oleObject16.bin"/><Relationship Id="rId27" Type="http://schemas.openxmlformats.org/officeDocument/2006/relationships/oleObject" Target="../embeddings/oleObject21.bin"/><Relationship Id="rId30" Type="http://schemas.openxmlformats.org/officeDocument/2006/relationships/oleObject" Target="../embeddings/oleObject24.bin"/><Relationship Id="rId8" Type="http://schemas.openxmlformats.org/officeDocument/2006/relationships/image" Target="../media/image7.wmf"/></Relationships>
</file>

<file path=ppt/slides/_rels/slide40.xml.rels><?xml version="1.0" encoding="UTF-8" standalone="yes"?>
<Relationships xmlns="http://schemas.openxmlformats.org/package/2006/relationships"><Relationship Id="rId3" Type="http://schemas.openxmlformats.org/officeDocument/2006/relationships/image" Target="file://localhost/%5Chttp%5C/mobilecomputing.ctocio.com.cn/imagelist/2007/341/8156fg6wi2w7.jpg" TargetMode="External"/><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oleObject" Target="../embeddings/oleObject36.bin"/><Relationship Id="rId18" Type="http://schemas.openxmlformats.org/officeDocument/2006/relationships/oleObject" Target="../embeddings/oleObject41.bin"/><Relationship Id="rId26" Type="http://schemas.openxmlformats.org/officeDocument/2006/relationships/oleObject" Target="../embeddings/oleObject49.bin"/><Relationship Id="rId3" Type="http://schemas.openxmlformats.org/officeDocument/2006/relationships/image" Target="../media/image5.png"/><Relationship Id="rId21" Type="http://schemas.openxmlformats.org/officeDocument/2006/relationships/oleObject" Target="../embeddings/oleObject44.bin"/><Relationship Id="rId7" Type="http://schemas.openxmlformats.org/officeDocument/2006/relationships/image" Target="../media/image7.wmf"/><Relationship Id="rId12" Type="http://schemas.openxmlformats.org/officeDocument/2006/relationships/oleObject" Target="../embeddings/oleObject35.bin"/><Relationship Id="rId17" Type="http://schemas.openxmlformats.org/officeDocument/2006/relationships/oleObject" Target="../embeddings/oleObject40.bin"/><Relationship Id="rId25" Type="http://schemas.openxmlformats.org/officeDocument/2006/relationships/oleObject" Target="../embeddings/oleObject48.bin"/><Relationship Id="rId2" Type="http://schemas.openxmlformats.org/officeDocument/2006/relationships/image" Target="../media/image4.png"/><Relationship Id="rId16" Type="http://schemas.openxmlformats.org/officeDocument/2006/relationships/oleObject" Target="../embeddings/oleObject39.bin"/><Relationship Id="rId20" Type="http://schemas.openxmlformats.org/officeDocument/2006/relationships/oleObject" Target="../embeddings/oleObject43.bin"/><Relationship Id="rId29" Type="http://schemas.openxmlformats.org/officeDocument/2006/relationships/oleObject" Target="../embeddings/oleObject52.bin"/><Relationship Id="rId1" Type="http://schemas.openxmlformats.org/officeDocument/2006/relationships/slideLayout" Target="../slideLayouts/slideLayout13.xml"/><Relationship Id="rId6" Type="http://schemas.openxmlformats.org/officeDocument/2006/relationships/oleObject" Target="../embeddings/oleObject30.bin"/><Relationship Id="rId11" Type="http://schemas.openxmlformats.org/officeDocument/2006/relationships/oleObject" Target="../embeddings/oleObject34.bin"/><Relationship Id="rId24" Type="http://schemas.openxmlformats.org/officeDocument/2006/relationships/oleObject" Target="../embeddings/oleObject47.bin"/><Relationship Id="rId5" Type="http://schemas.openxmlformats.org/officeDocument/2006/relationships/image" Target="../media/image6.wmf"/><Relationship Id="rId15" Type="http://schemas.openxmlformats.org/officeDocument/2006/relationships/oleObject" Target="../embeddings/oleObject38.bin"/><Relationship Id="rId23" Type="http://schemas.openxmlformats.org/officeDocument/2006/relationships/oleObject" Target="../embeddings/oleObject46.bin"/><Relationship Id="rId28" Type="http://schemas.openxmlformats.org/officeDocument/2006/relationships/oleObject" Target="../embeddings/oleObject51.bin"/><Relationship Id="rId10" Type="http://schemas.openxmlformats.org/officeDocument/2006/relationships/oleObject" Target="../embeddings/oleObject33.bin"/><Relationship Id="rId19" Type="http://schemas.openxmlformats.org/officeDocument/2006/relationships/oleObject" Target="../embeddings/oleObject42.bin"/><Relationship Id="rId31" Type="http://schemas.openxmlformats.org/officeDocument/2006/relationships/oleObject" Target="../embeddings/oleObject54.bin"/><Relationship Id="rId4" Type="http://schemas.openxmlformats.org/officeDocument/2006/relationships/oleObject" Target="../embeddings/oleObject29.bin"/><Relationship Id="rId9" Type="http://schemas.openxmlformats.org/officeDocument/2006/relationships/oleObject" Target="../embeddings/oleObject32.bin"/><Relationship Id="rId14" Type="http://schemas.openxmlformats.org/officeDocument/2006/relationships/oleObject" Target="../embeddings/oleObject37.bin"/><Relationship Id="rId22" Type="http://schemas.openxmlformats.org/officeDocument/2006/relationships/oleObject" Target="../embeddings/oleObject45.bin"/><Relationship Id="rId27" Type="http://schemas.openxmlformats.org/officeDocument/2006/relationships/oleObject" Target="../embeddings/oleObject50.bin"/><Relationship Id="rId30" Type="http://schemas.openxmlformats.org/officeDocument/2006/relationships/oleObject" Target="../embeddings/oleObject53.bin"/></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oleObject" Target="../embeddings/oleObject62.bin"/><Relationship Id="rId18" Type="http://schemas.openxmlformats.org/officeDocument/2006/relationships/oleObject" Target="../embeddings/oleObject67.bin"/><Relationship Id="rId26" Type="http://schemas.openxmlformats.org/officeDocument/2006/relationships/oleObject" Target="../embeddings/oleObject75.bin"/><Relationship Id="rId3" Type="http://schemas.openxmlformats.org/officeDocument/2006/relationships/image" Target="../media/image5.png"/><Relationship Id="rId21" Type="http://schemas.openxmlformats.org/officeDocument/2006/relationships/oleObject" Target="../embeddings/oleObject70.bin"/><Relationship Id="rId7" Type="http://schemas.openxmlformats.org/officeDocument/2006/relationships/image" Target="../media/image7.wmf"/><Relationship Id="rId12" Type="http://schemas.openxmlformats.org/officeDocument/2006/relationships/oleObject" Target="../embeddings/oleObject61.bin"/><Relationship Id="rId17" Type="http://schemas.openxmlformats.org/officeDocument/2006/relationships/oleObject" Target="../embeddings/oleObject66.bin"/><Relationship Id="rId25" Type="http://schemas.openxmlformats.org/officeDocument/2006/relationships/oleObject" Target="../embeddings/oleObject74.bin"/><Relationship Id="rId2" Type="http://schemas.openxmlformats.org/officeDocument/2006/relationships/image" Target="../media/image4.png"/><Relationship Id="rId16" Type="http://schemas.openxmlformats.org/officeDocument/2006/relationships/oleObject" Target="../embeddings/oleObject65.bin"/><Relationship Id="rId20" Type="http://schemas.openxmlformats.org/officeDocument/2006/relationships/oleObject" Target="../embeddings/oleObject69.bin"/><Relationship Id="rId29" Type="http://schemas.openxmlformats.org/officeDocument/2006/relationships/oleObject" Target="../embeddings/oleObject78.bin"/><Relationship Id="rId1" Type="http://schemas.openxmlformats.org/officeDocument/2006/relationships/slideLayout" Target="../slideLayouts/slideLayout13.xml"/><Relationship Id="rId6" Type="http://schemas.openxmlformats.org/officeDocument/2006/relationships/oleObject" Target="../embeddings/oleObject56.bin"/><Relationship Id="rId11" Type="http://schemas.openxmlformats.org/officeDocument/2006/relationships/oleObject" Target="../embeddings/oleObject60.bin"/><Relationship Id="rId24" Type="http://schemas.openxmlformats.org/officeDocument/2006/relationships/oleObject" Target="../embeddings/oleObject73.bin"/><Relationship Id="rId5" Type="http://schemas.openxmlformats.org/officeDocument/2006/relationships/image" Target="../media/image6.wmf"/><Relationship Id="rId15" Type="http://schemas.openxmlformats.org/officeDocument/2006/relationships/oleObject" Target="../embeddings/oleObject64.bin"/><Relationship Id="rId23" Type="http://schemas.openxmlformats.org/officeDocument/2006/relationships/oleObject" Target="../embeddings/oleObject72.bin"/><Relationship Id="rId28" Type="http://schemas.openxmlformats.org/officeDocument/2006/relationships/oleObject" Target="../embeddings/oleObject77.bin"/><Relationship Id="rId10" Type="http://schemas.openxmlformats.org/officeDocument/2006/relationships/oleObject" Target="../embeddings/oleObject59.bin"/><Relationship Id="rId19" Type="http://schemas.openxmlformats.org/officeDocument/2006/relationships/oleObject" Target="../embeddings/oleObject68.bin"/><Relationship Id="rId31" Type="http://schemas.openxmlformats.org/officeDocument/2006/relationships/oleObject" Target="../embeddings/oleObject80.bin"/><Relationship Id="rId4" Type="http://schemas.openxmlformats.org/officeDocument/2006/relationships/oleObject" Target="../embeddings/oleObject55.bin"/><Relationship Id="rId9" Type="http://schemas.openxmlformats.org/officeDocument/2006/relationships/oleObject" Target="../embeddings/oleObject58.bin"/><Relationship Id="rId14" Type="http://schemas.openxmlformats.org/officeDocument/2006/relationships/oleObject" Target="../embeddings/oleObject63.bin"/><Relationship Id="rId22" Type="http://schemas.openxmlformats.org/officeDocument/2006/relationships/oleObject" Target="../embeddings/oleObject71.bin"/><Relationship Id="rId27" Type="http://schemas.openxmlformats.org/officeDocument/2006/relationships/oleObject" Target="../embeddings/oleObject76.bin"/><Relationship Id="rId30" Type="http://schemas.openxmlformats.org/officeDocument/2006/relationships/oleObject" Target="../embeddings/oleObject79.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oleObject" Target="../embeddings/oleObject90.bin"/><Relationship Id="rId3" Type="http://schemas.openxmlformats.org/officeDocument/2006/relationships/image" Target="../media/image6.wmf"/><Relationship Id="rId7" Type="http://schemas.openxmlformats.org/officeDocument/2006/relationships/oleObject" Target="../embeddings/oleObject84.bin"/><Relationship Id="rId12" Type="http://schemas.openxmlformats.org/officeDocument/2006/relationships/oleObject" Target="../embeddings/oleObject89.bin"/><Relationship Id="rId2" Type="http://schemas.openxmlformats.org/officeDocument/2006/relationships/oleObject" Target="../embeddings/oleObject81.bin"/><Relationship Id="rId1" Type="http://schemas.openxmlformats.org/officeDocument/2006/relationships/slideLayout" Target="../slideLayouts/slideLayout13.xml"/><Relationship Id="rId6" Type="http://schemas.openxmlformats.org/officeDocument/2006/relationships/oleObject" Target="../embeddings/oleObject83.bin"/><Relationship Id="rId11" Type="http://schemas.openxmlformats.org/officeDocument/2006/relationships/oleObject" Target="../embeddings/oleObject88.bin"/><Relationship Id="rId5" Type="http://schemas.openxmlformats.org/officeDocument/2006/relationships/image" Target="../media/image7.wmf"/><Relationship Id="rId10" Type="http://schemas.openxmlformats.org/officeDocument/2006/relationships/oleObject" Target="../embeddings/oleObject87.bin"/><Relationship Id="rId4" Type="http://schemas.openxmlformats.org/officeDocument/2006/relationships/oleObject" Target="../embeddings/oleObject82.bin"/><Relationship Id="rId9" Type="http://schemas.openxmlformats.org/officeDocument/2006/relationships/oleObject" Target="../embeddings/oleObject86.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image" Target="../media/image6.wmf"/><Relationship Id="rId7" Type="http://schemas.openxmlformats.org/officeDocument/2006/relationships/oleObject" Target="../embeddings/oleObject94.bin"/><Relationship Id="rId2" Type="http://schemas.openxmlformats.org/officeDocument/2006/relationships/oleObject" Target="../embeddings/oleObject91.bin"/><Relationship Id="rId1" Type="http://schemas.openxmlformats.org/officeDocument/2006/relationships/slideLayout" Target="../slideLayouts/slideLayout13.xml"/><Relationship Id="rId6" Type="http://schemas.openxmlformats.org/officeDocument/2006/relationships/oleObject" Target="../embeddings/oleObject93.bin"/><Relationship Id="rId5" Type="http://schemas.openxmlformats.org/officeDocument/2006/relationships/image" Target="../media/image7.wmf"/><Relationship Id="rId4" Type="http://schemas.openxmlformats.org/officeDocument/2006/relationships/oleObject" Target="../embeddings/oleObject92.bin"/><Relationship Id="rId9" Type="http://schemas.openxmlformats.org/officeDocument/2006/relationships/oleObject" Target="../embeddings/oleObject9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zh-CN" altLang="zh-CN" dirty="0"/>
              <a:t>6</a:t>
            </a:r>
            <a:r>
              <a:rPr lang="zh-CN" altLang="en-US" dirty="0"/>
              <a:t>章 无线接入</a:t>
            </a:r>
          </a:p>
        </p:txBody>
      </p:sp>
      <p:sp>
        <p:nvSpPr>
          <p:cNvPr id="3" name="内容占位符 2"/>
          <p:cNvSpPr>
            <a:spLocks noGrp="1"/>
          </p:cNvSpPr>
          <p:nvPr>
            <p:ph sz="quarter" idx="13"/>
          </p:nvPr>
        </p:nvSpPr>
        <p:spPr/>
        <p:txBody>
          <a:bodyPr>
            <a:normAutofit/>
          </a:bodyPr>
          <a:lstStyle/>
          <a:p>
            <a:pPr marL="0" indent="0">
              <a:buNone/>
            </a:pPr>
            <a:endParaRPr lang="zh-CN" altLang="en-US" dirty="0"/>
          </a:p>
        </p:txBody>
      </p:sp>
    </p:spTree>
    <p:extLst>
      <p:ext uri="{BB962C8B-B14F-4D97-AF65-F5344CB8AC3E}">
        <p14:creationId xmlns:p14="http://schemas.microsoft.com/office/powerpoint/2010/main" val="35452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spcAft>
                <a:spcPts val="600"/>
              </a:spcAft>
            </a:pPr>
            <a:r>
              <a:rPr kumimoji="1" lang="en-US" altLang="zh-CN" dirty="0"/>
              <a:t>6.1 </a:t>
            </a:r>
            <a:r>
              <a:rPr kumimoji="1" lang="zh-CN" altLang="en-US" dirty="0"/>
              <a:t>无线网络接入技术简介</a:t>
            </a:r>
            <a:endParaRPr kumimoji="1" lang="en-US" altLang="zh-CN" sz="2000" dirty="0"/>
          </a:p>
          <a:p>
            <a:pPr>
              <a:spcAft>
                <a:spcPts val="600"/>
              </a:spcAft>
            </a:pPr>
            <a:r>
              <a:rPr kumimoji="1" lang="en-US" altLang="zh-CN" sz="2800" dirty="0">
                <a:solidFill>
                  <a:srgbClr val="C00000"/>
                </a:solidFill>
              </a:rPr>
              <a:t>6.2 Wi-Fi</a:t>
            </a:r>
            <a:r>
              <a:rPr kumimoji="1" lang="zh-CN" altLang="en-US" sz="2800" dirty="0">
                <a:solidFill>
                  <a:srgbClr val="C00000"/>
                </a:solidFill>
              </a:rPr>
              <a:t>：无线局域网</a:t>
            </a:r>
            <a:endParaRPr kumimoji="1" lang="en-US" altLang="zh-CN" sz="2800" dirty="0">
              <a:solidFill>
                <a:srgbClr val="C00000"/>
              </a:solidFill>
            </a:endParaRPr>
          </a:p>
          <a:p>
            <a:pPr>
              <a:spcAft>
                <a:spcPts val="600"/>
              </a:spcAft>
            </a:pPr>
            <a:r>
              <a:rPr kumimoji="1" lang="en-US" altLang="zh-CN" dirty="0"/>
              <a:t>6.3 </a:t>
            </a:r>
            <a:r>
              <a:rPr kumimoji="1" lang="zh-CN" altLang="en-US" dirty="0"/>
              <a:t>蓝牙</a:t>
            </a:r>
            <a:endParaRPr kumimoji="1" lang="en-US" altLang="zh-CN" dirty="0"/>
          </a:p>
          <a:p>
            <a:pPr>
              <a:spcAft>
                <a:spcPts val="600"/>
              </a:spcAft>
            </a:pPr>
            <a:r>
              <a:rPr kumimoji="1" lang="en-US" altLang="zh-CN" dirty="0"/>
              <a:t>6.4 ZigBee</a:t>
            </a:r>
          </a:p>
          <a:p>
            <a:pPr>
              <a:spcAft>
                <a:spcPts val="600"/>
              </a:spcAft>
            </a:pPr>
            <a:r>
              <a:rPr kumimoji="1" lang="en-US" altLang="zh-CN" dirty="0"/>
              <a:t>6.5 60GHz</a:t>
            </a:r>
            <a:r>
              <a:rPr kumimoji="1" lang="zh-CN" altLang="en-US" dirty="0"/>
              <a:t>毫米波通信</a:t>
            </a:r>
            <a:endParaRPr kumimoji="1" lang="en-US" altLang="zh-CN" dirty="0"/>
          </a:p>
          <a:p>
            <a:pPr>
              <a:spcAft>
                <a:spcPts val="600"/>
              </a:spcAft>
            </a:pPr>
            <a:r>
              <a:rPr kumimoji="1" lang="en-US" altLang="zh-CN" dirty="0"/>
              <a:t>6.6 </a:t>
            </a:r>
            <a:r>
              <a:rPr kumimoji="1" lang="zh-CN" altLang="en-US" dirty="0"/>
              <a:t>可见光通信</a:t>
            </a:r>
            <a:endParaRPr kumimoji="1" lang="en-US" altLang="zh-CN" dirty="0"/>
          </a:p>
          <a:p>
            <a:pPr>
              <a:spcAft>
                <a:spcPts val="600"/>
              </a:spcAft>
            </a:pPr>
            <a:r>
              <a:rPr kumimoji="1" lang="en-US" altLang="zh-CN" dirty="0"/>
              <a:t>6.7 </a:t>
            </a:r>
            <a:r>
              <a:rPr kumimoji="1" lang="zh-CN" altLang="en-US" dirty="0"/>
              <a:t>低功耗广域网</a:t>
            </a:r>
            <a:endParaRPr kumimoji="1" lang="en-US" altLang="zh-CN" dirty="0"/>
          </a:p>
          <a:p>
            <a:pPr>
              <a:spcAft>
                <a:spcPts val="600"/>
              </a:spcAft>
            </a:pPr>
            <a:r>
              <a:rPr kumimoji="1" lang="en-US" altLang="zh-CN" dirty="0"/>
              <a:t>6.8 </a:t>
            </a:r>
            <a:r>
              <a:rPr kumimoji="1" lang="zh-CN" altLang="en-US" dirty="0"/>
              <a:t>无线物联世界</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10</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210075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00000"/>
              </a:lnSpc>
            </a:pPr>
            <a:r>
              <a:rPr lang="en-US" altLang="zh-CN" dirty="0">
                <a:solidFill>
                  <a:srgbClr val="C00000"/>
                </a:solidFill>
                <a:latin typeface="微软雅黑"/>
                <a:ea typeface="微软雅黑"/>
                <a:cs typeface="微软雅黑"/>
              </a:rPr>
              <a:t>Wi-Fi</a:t>
            </a:r>
            <a:r>
              <a:rPr lang="zh-CN" altLang="en-US" dirty="0">
                <a:latin typeface="微软雅黑"/>
                <a:ea typeface="微软雅黑"/>
                <a:cs typeface="微软雅黑"/>
              </a:rPr>
              <a:t>（</a:t>
            </a:r>
            <a:r>
              <a:rPr lang="en-US" altLang="zh-CN" dirty="0">
                <a:latin typeface="微软雅黑"/>
                <a:ea typeface="微软雅黑"/>
                <a:cs typeface="微软雅黑"/>
              </a:rPr>
              <a:t> Wireless Fidelity</a:t>
            </a:r>
            <a:r>
              <a:rPr lang="zh-CN" altLang="en-US" dirty="0">
                <a:latin typeface="微软雅黑"/>
                <a:ea typeface="微软雅黑"/>
                <a:cs typeface="微软雅黑"/>
              </a:rPr>
              <a:t>）是由</a:t>
            </a:r>
            <a:r>
              <a:rPr lang="en-US" altLang="zh-CN" dirty="0">
                <a:latin typeface="微软雅黑"/>
                <a:ea typeface="微软雅黑"/>
                <a:cs typeface="微软雅黑"/>
              </a:rPr>
              <a:t>Wi-Fi</a:t>
            </a:r>
            <a:r>
              <a:rPr lang="zh-CN" altLang="en-US" dirty="0">
                <a:latin typeface="微软雅黑"/>
                <a:ea typeface="微软雅黑"/>
                <a:cs typeface="微软雅黑"/>
              </a:rPr>
              <a:t>联盟</a:t>
            </a:r>
            <a:r>
              <a:rPr lang="en-US" altLang="zh-CN" dirty="0">
                <a:latin typeface="微软雅黑"/>
                <a:ea typeface="微软雅黑"/>
                <a:cs typeface="微软雅黑"/>
              </a:rPr>
              <a:t>(Wi-Fi Alliance)</a:t>
            </a:r>
            <a:r>
              <a:rPr lang="zh-CN" altLang="en-US" dirty="0">
                <a:latin typeface="微软雅黑"/>
                <a:ea typeface="微软雅黑"/>
                <a:cs typeface="微软雅黑"/>
              </a:rPr>
              <a:t>所持有的一个无线网路通信技术品牌，目的是改善基于</a:t>
            </a:r>
            <a:r>
              <a:rPr lang="en-US" altLang="zh-CN" dirty="0">
                <a:latin typeface="微软雅黑"/>
                <a:ea typeface="微软雅黑"/>
                <a:cs typeface="微软雅黑"/>
              </a:rPr>
              <a:t>IEEE 802.11</a:t>
            </a:r>
            <a:r>
              <a:rPr lang="zh-CN" altLang="en-US" dirty="0">
                <a:latin typeface="微软雅黑"/>
                <a:ea typeface="微软雅黑"/>
                <a:cs typeface="微软雅黑"/>
              </a:rPr>
              <a:t>标准的无线网路产品之间的互通性。随着</a:t>
            </a:r>
            <a:r>
              <a:rPr lang="en-US" altLang="zh-CN" dirty="0">
                <a:latin typeface="微软雅黑"/>
                <a:ea typeface="微软雅黑"/>
                <a:cs typeface="微软雅黑"/>
              </a:rPr>
              <a:t>IEEE 802.11a </a:t>
            </a:r>
            <a:r>
              <a:rPr lang="zh-CN" altLang="en-US" dirty="0">
                <a:latin typeface="微软雅黑"/>
                <a:ea typeface="微软雅黑"/>
                <a:cs typeface="微软雅黑"/>
              </a:rPr>
              <a:t>及</a:t>
            </a:r>
            <a:r>
              <a:rPr lang="en-US" altLang="zh-CN" dirty="0">
                <a:latin typeface="微软雅黑"/>
                <a:ea typeface="微软雅黑"/>
                <a:cs typeface="微软雅黑"/>
              </a:rPr>
              <a:t>IEEE 802.11g</a:t>
            </a:r>
            <a:r>
              <a:rPr lang="zh-CN" altLang="en-US" dirty="0">
                <a:latin typeface="微软雅黑"/>
                <a:ea typeface="微软雅黑"/>
                <a:cs typeface="微软雅黑"/>
              </a:rPr>
              <a:t>等标准的出现，现在</a:t>
            </a:r>
            <a:r>
              <a:rPr lang="en-US" altLang="zh-CN" u="sng" dirty="0">
                <a:latin typeface="微软雅黑"/>
                <a:ea typeface="微软雅黑"/>
                <a:cs typeface="微软雅黑"/>
              </a:rPr>
              <a:t>IEEE 802.11 </a:t>
            </a:r>
            <a:r>
              <a:rPr lang="zh-CN" altLang="en-US" dirty="0">
                <a:latin typeface="微软雅黑"/>
                <a:ea typeface="微软雅黑"/>
                <a:cs typeface="微软雅黑"/>
              </a:rPr>
              <a:t>这个标准已被统称作</a:t>
            </a:r>
            <a:r>
              <a:rPr lang="en-US" altLang="zh-CN" dirty="0">
                <a:latin typeface="微软雅黑"/>
                <a:ea typeface="微软雅黑"/>
                <a:cs typeface="微软雅黑"/>
              </a:rPr>
              <a:t>Wi-Fi</a:t>
            </a:r>
            <a:r>
              <a:rPr lang="zh-CN" altLang="en-US" dirty="0">
                <a:latin typeface="微软雅黑"/>
                <a:ea typeface="微软雅黑"/>
                <a:cs typeface="微软雅黑"/>
              </a:rPr>
              <a:t>。</a:t>
            </a:r>
            <a:endParaRPr lang="en-US" altLang="zh-CN" dirty="0">
              <a:latin typeface="微软雅黑"/>
              <a:ea typeface="微软雅黑"/>
              <a:cs typeface="微软雅黑"/>
            </a:endParaRPr>
          </a:p>
          <a:p>
            <a:pPr>
              <a:lnSpc>
                <a:spcPct val="100000"/>
              </a:lnSpc>
            </a:pPr>
            <a:endParaRPr lang="en-US" altLang="zh-CN" dirty="0">
              <a:latin typeface="微软雅黑"/>
              <a:ea typeface="微软雅黑"/>
              <a:cs typeface="微软雅黑"/>
            </a:endParaRPr>
          </a:p>
          <a:p>
            <a:pPr>
              <a:lnSpc>
                <a:spcPct val="100000"/>
              </a:lnSpc>
            </a:pPr>
            <a:r>
              <a:rPr lang="en-US" altLang="zh-CN" dirty="0">
                <a:solidFill>
                  <a:srgbClr val="C00000"/>
                </a:solidFill>
                <a:latin typeface="微软雅黑"/>
                <a:ea typeface="微软雅黑"/>
                <a:cs typeface="微软雅黑"/>
              </a:rPr>
              <a:t>IEEE802.11</a:t>
            </a:r>
            <a:r>
              <a:rPr lang="zh-CN" altLang="en-US" dirty="0">
                <a:latin typeface="微软雅黑"/>
                <a:ea typeface="微软雅黑"/>
                <a:cs typeface="微软雅黑"/>
              </a:rPr>
              <a:t>是</a:t>
            </a:r>
            <a:r>
              <a:rPr lang="en-US" altLang="zh-CN" dirty="0">
                <a:latin typeface="微软雅黑"/>
                <a:ea typeface="微软雅黑"/>
                <a:cs typeface="微软雅黑"/>
              </a:rPr>
              <a:t>IEEE</a:t>
            </a:r>
            <a:r>
              <a:rPr lang="zh-CN" altLang="en-US" dirty="0">
                <a:latin typeface="微软雅黑"/>
                <a:ea typeface="微软雅黑"/>
                <a:cs typeface="微软雅黑"/>
              </a:rPr>
              <a:t>制定的一个无线局域网标准，主要用于解决办公室局域网和校园网中，用户与用户终端的无线接入。由于</a:t>
            </a:r>
            <a:r>
              <a:rPr lang="en-US" altLang="zh-CN" dirty="0">
                <a:latin typeface="微软雅黑"/>
                <a:ea typeface="微软雅黑"/>
                <a:cs typeface="微软雅黑"/>
              </a:rPr>
              <a:t>802.11</a:t>
            </a:r>
            <a:r>
              <a:rPr lang="zh-CN" altLang="en-US" dirty="0">
                <a:latin typeface="微软雅黑"/>
                <a:ea typeface="微软雅黑"/>
                <a:cs typeface="微软雅黑"/>
              </a:rPr>
              <a:t>在速率和传输距离上都不能满足人们的需要，</a:t>
            </a:r>
            <a:r>
              <a:rPr lang="en-US" altLang="zh-CN" dirty="0">
                <a:latin typeface="微软雅黑"/>
                <a:ea typeface="微软雅黑"/>
                <a:cs typeface="微软雅黑"/>
              </a:rPr>
              <a:t>IEEE</a:t>
            </a:r>
            <a:r>
              <a:rPr lang="zh-CN" altLang="en-US" dirty="0">
                <a:latin typeface="微软雅黑"/>
                <a:ea typeface="微软雅黑"/>
                <a:cs typeface="微软雅黑"/>
              </a:rPr>
              <a:t>小组相继推出了一系列</a:t>
            </a:r>
            <a:r>
              <a:rPr lang="en-US" altLang="zh-CN" dirty="0">
                <a:latin typeface="微软雅黑"/>
                <a:ea typeface="微软雅黑"/>
                <a:cs typeface="微软雅黑"/>
              </a:rPr>
              <a:t>802.11</a:t>
            </a:r>
            <a:r>
              <a:rPr lang="zh-CN" altLang="en-US" dirty="0">
                <a:latin typeface="微软雅黑"/>
                <a:ea typeface="微软雅黑"/>
                <a:cs typeface="微软雅黑"/>
              </a:rPr>
              <a:t>标准。不同</a:t>
            </a:r>
            <a:r>
              <a:rPr lang="en-US" altLang="zh-CN" dirty="0">
                <a:latin typeface="微软雅黑"/>
                <a:ea typeface="微软雅黑"/>
                <a:cs typeface="微软雅黑"/>
              </a:rPr>
              <a:t>802.11</a:t>
            </a:r>
            <a:r>
              <a:rPr lang="zh-CN" altLang="en-US" dirty="0">
                <a:latin typeface="微软雅黑"/>
                <a:ea typeface="微软雅黑"/>
                <a:cs typeface="微软雅黑"/>
              </a:rPr>
              <a:t>协议的差异主要体现在</a:t>
            </a:r>
            <a:r>
              <a:rPr lang="zh-CN" altLang="en-US" u="sng" dirty="0">
                <a:latin typeface="微软雅黑"/>
                <a:ea typeface="微软雅黑"/>
                <a:cs typeface="微软雅黑"/>
              </a:rPr>
              <a:t>使用频段</a:t>
            </a:r>
            <a:r>
              <a:rPr lang="zh-CN" altLang="en-US" dirty="0">
                <a:latin typeface="微软雅黑"/>
                <a:ea typeface="微软雅黑"/>
                <a:cs typeface="微软雅黑"/>
              </a:rPr>
              <a:t>，</a:t>
            </a:r>
            <a:r>
              <a:rPr lang="zh-CN" altLang="en-US" u="sng" dirty="0">
                <a:latin typeface="微软雅黑"/>
                <a:ea typeface="微软雅黑"/>
                <a:cs typeface="微软雅黑"/>
              </a:rPr>
              <a:t>调制模式</a:t>
            </a:r>
            <a:r>
              <a:rPr lang="zh-CN" altLang="en-US" dirty="0">
                <a:latin typeface="微软雅黑"/>
                <a:ea typeface="微软雅黑"/>
                <a:cs typeface="微软雅黑"/>
              </a:rPr>
              <a:t>和</a:t>
            </a:r>
            <a:r>
              <a:rPr lang="zh-CN" altLang="en-US" u="sng" dirty="0">
                <a:latin typeface="微软雅黑"/>
                <a:ea typeface="微软雅黑"/>
                <a:cs typeface="微软雅黑"/>
              </a:rPr>
              <a:t>信道差分</a:t>
            </a:r>
            <a:r>
              <a:rPr lang="zh-CN" altLang="en-US" dirty="0">
                <a:latin typeface="微软雅黑"/>
                <a:ea typeface="微软雅黑"/>
                <a:cs typeface="微软雅黑"/>
              </a:rPr>
              <a:t>等物理层技术上。</a:t>
            </a:r>
            <a:endParaRPr lang="en-US" altLang="zh-CN" dirty="0">
              <a:latin typeface="微软雅黑"/>
              <a:ea typeface="微软雅黑"/>
              <a:cs typeface="微软雅黑"/>
            </a:endParaRPr>
          </a:p>
          <a:p>
            <a:pPr>
              <a:lnSpc>
                <a:spcPct val="100000"/>
              </a:lnSpc>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11</a:t>
            </a:fld>
            <a:endParaRPr lang="zh-CN" altLang="en-US" dirty="0"/>
          </a:p>
        </p:txBody>
      </p:sp>
      <p:sp>
        <p:nvSpPr>
          <p:cNvPr id="4" name="标题 3"/>
          <p:cNvSpPr>
            <a:spLocks noGrp="1"/>
          </p:cNvSpPr>
          <p:nvPr>
            <p:ph type="title"/>
          </p:nvPr>
        </p:nvSpPr>
        <p:spPr/>
        <p:txBody>
          <a:bodyPr/>
          <a:lstStyle/>
          <a:p>
            <a:r>
              <a:rPr kumimoji="1" lang="en-US" altLang="zh-CN" dirty="0"/>
              <a:t>Wi-Fi</a:t>
            </a:r>
            <a:r>
              <a:rPr kumimoji="1" lang="zh-CN" altLang="en-US" dirty="0"/>
              <a:t>：无线局域网</a:t>
            </a:r>
          </a:p>
        </p:txBody>
      </p:sp>
    </p:spTree>
    <p:extLst>
      <p:ext uri="{BB962C8B-B14F-4D97-AF65-F5344CB8AC3E}">
        <p14:creationId xmlns:p14="http://schemas.microsoft.com/office/powerpoint/2010/main" val="91888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12</a:t>
            </a:fld>
            <a:endParaRPr lang="zh-CN" altLang="en-US" dirty="0"/>
          </a:p>
        </p:txBody>
      </p:sp>
      <p:sp>
        <p:nvSpPr>
          <p:cNvPr id="4" name="标题 3"/>
          <p:cNvSpPr>
            <a:spLocks noGrp="1"/>
          </p:cNvSpPr>
          <p:nvPr>
            <p:ph type="title"/>
          </p:nvPr>
        </p:nvSpPr>
        <p:spPr/>
        <p:txBody>
          <a:bodyPr/>
          <a:lstStyle/>
          <a:p>
            <a:r>
              <a:rPr kumimoji="1" lang="en-US" altLang="zh-CN" dirty="0"/>
              <a:t>802.11</a:t>
            </a:r>
            <a:r>
              <a:rPr kumimoji="1" lang="zh-CN" altLang="en-US" dirty="0"/>
              <a:t>无线局域网的发展</a:t>
            </a:r>
          </a:p>
        </p:txBody>
      </p:sp>
      <p:graphicFrame>
        <p:nvGraphicFramePr>
          <p:cNvPr id="7" name="表格 6"/>
          <p:cNvGraphicFramePr>
            <a:graphicFrameLocks noGrp="1"/>
          </p:cNvGraphicFramePr>
          <p:nvPr>
            <p:extLst>
              <p:ext uri="{D42A27DB-BD31-4B8C-83A1-F6EECF244321}">
                <p14:modId xmlns:p14="http://schemas.microsoft.com/office/powerpoint/2010/main" val="238033877"/>
              </p:ext>
            </p:extLst>
          </p:nvPr>
        </p:nvGraphicFramePr>
        <p:xfrm>
          <a:off x="644524" y="1499552"/>
          <a:ext cx="7410995" cy="4968240"/>
        </p:xfrm>
        <a:graphic>
          <a:graphicData uri="http://schemas.openxmlformats.org/drawingml/2006/table">
            <a:tbl>
              <a:tblPr firstRow="1" bandRow="1">
                <a:tableStyleId>{5C22544A-7EE6-4342-B048-85BDC9FD1C3A}</a:tableStyleId>
              </a:tblPr>
              <a:tblGrid>
                <a:gridCol w="1482199">
                  <a:extLst>
                    <a:ext uri="{9D8B030D-6E8A-4147-A177-3AD203B41FA5}">
                      <a16:colId xmlns:a16="http://schemas.microsoft.com/office/drawing/2014/main" val="20000"/>
                    </a:ext>
                  </a:extLst>
                </a:gridCol>
                <a:gridCol w="1482199">
                  <a:extLst>
                    <a:ext uri="{9D8B030D-6E8A-4147-A177-3AD203B41FA5}">
                      <a16:colId xmlns:a16="http://schemas.microsoft.com/office/drawing/2014/main" val="20001"/>
                    </a:ext>
                  </a:extLst>
                </a:gridCol>
                <a:gridCol w="1482199">
                  <a:extLst>
                    <a:ext uri="{9D8B030D-6E8A-4147-A177-3AD203B41FA5}">
                      <a16:colId xmlns:a16="http://schemas.microsoft.com/office/drawing/2014/main" val="20002"/>
                    </a:ext>
                  </a:extLst>
                </a:gridCol>
                <a:gridCol w="1482199">
                  <a:extLst>
                    <a:ext uri="{9D8B030D-6E8A-4147-A177-3AD203B41FA5}">
                      <a16:colId xmlns:a16="http://schemas.microsoft.com/office/drawing/2014/main" val="20003"/>
                    </a:ext>
                  </a:extLst>
                </a:gridCol>
                <a:gridCol w="1482199">
                  <a:extLst>
                    <a:ext uri="{9D8B030D-6E8A-4147-A177-3AD203B41FA5}">
                      <a16:colId xmlns:a16="http://schemas.microsoft.com/office/drawing/2014/main" val="20004"/>
                    </a:ext>
                  </a:extLst>
                </a:gridCol>
              </a:tblGrid>
              <a:tr h="901700">
                <a:tc>
                  <a:txBody>
                    <a:bodyPr/>
                    <a:lstStyle/>
                    <a:p>
                      <a:pPr algn="ctr"/>
                      <a:r>
                        <a:rPr lang="en-US" dirty="0"/>
                        <a:t>IEEE 802.11</a:t>
                      </a:r>
                      <a:r>
                        <a:rPr lang="zh-CN" altLang="en-US" dirty="0"/>
                        <a:t>协议</a:t>
                      </a:r>
                      <a:endParaRPr lang="en-US" dirty="0"/>
                    </a:p>
                  </a:txBody>
                  <a:tcPr/>
                </a:tc>
                <a:tc>
                  <a:txBody>
                    <a:bodyPr/>
                    <a:lstStyle/>
                    <a:p>
                      <a:pPr algn="ctr"/>
                      <a:r>
                        <a:rPr lang="zh-CN" altLang="en-US" dirty="0"/>
                        <a:t>发布时间</a:t>
                      </a:r>
                      <a:endParaRPr lang="en-US" dirty="0"/>
                    </a:p>
                  </a:txBody>
                  <a:tcPr/>
                </a:tc>
                <a:tc>
                  <a:txBody>
                    <a:bodyPr/>
                    <a:lstStyle/>
                    <a:p>
                      <a:pPr algn="ctr"/>
                      <a:r>
                        <a:rPr lang="zh-CN" altLang="en-US" dirty="0"/>
                        <a:t>频宽</a:t>
                      </a:r>
                      <a:endParaRPr lang="en-US" altLang="zh-CN" dirty="0"/>
                    </a:p>
                    <a:p>
                      <a:pPr algn="ctr"/>
                      <a:r>
                        <a:rPr lang="zh-CN" altLang="en-US" dirty="0"/>
                        <a:t>（</a:t>
                      </a:r>
                      <a:r>
                        <a:rPr lang="en-US" altLang="zh-CN" dirty="0"/>
                        <a:t>GHz</a:t>
                      </a:r>
                      <a:r>
                        <a:rPr lang="zh-CN" altLang="en-US" dirty="0"/>
                        <a:t>）</a:t>
                      </a:r>
                      <a:endParaRPr lang="en-US" dirty="0"/>
                    </a:p>
                  </a:txBody>
                  <a:tcPr/>
                </a:tc>
                <a:tc>
                  <a:txBody>
                    <a:bodyPr/>
                    <a:lstStyle/>
                    <a:p>
                      <a:pPr algn="ctr"/>
                      <a:r>
                        <a:rPr lang="zh-CN" altLang="en-US" dirty="0"/>
                        <a:t>最大带宽（</a:t>
                      </a:r>
                      <a:r>
                        <a:rPr lang="en-US" altLang="zh-CN" dirty="0"/>
                        <a:t>Mbps</a:t>
                      </a:r>
                      <a:r>
                        <a:rPr lang="zh-CN" altLang="en-US" dirty="0"/>
                        <a:t>）</a:t>
                      </a:r>
                      <a:endParaRPr lang="en-US" dirty="0"/>
                    </a:p>
                  </a:txBody>
                  <a:tcPr/>
                </a:tc>
                <a:tc>
                  <a:txBody>
                    <a:bodyPr/>
                    <a:lstStyle/>
                    <a:p>
                      <a:pPr algn="ctr"/>
                      <a:r>
                        <a:rPr lang="zh-CN" altLang="en-US" dirty="0"/>
                        <a:t>调制模式</a:t>
                      </a:r>
                      <a:endParaRPr lang="en-US" dirty="0"/>
                    </a:p>
                  </a:txBody>
                  <a:tcPr/>
                </a:tc>
                <a:extLst>
                  <a:ext uri="{0D108BD9-81ED-4DB2-BD59-A6C34878D82A}">
                    <a16:rowId xmlns:a16="http://schemas.microsoft.com/office/drawing/2014/main" val="10000"/>
                  </a:ext>
                </a:extLst>
              </a:tr>
              <a:tr h="901700">
                <a:tc>
                  <a:txBody>
                    <a:bodyPr/>
                    <a:lstStyle/>
                    <a:p>
                      <a:pPr algn="ctr"/>
                      <a:r>
                        <a:rPr lang="en-US" dirty="0"/>
                        <a:t>IEEE</a:t>
                      </a:r>
                      <a:r>
                        <a:rPr lang="en-US" baseline="0" dirty="0"/>
                        <a:t> 802.11-1997</a:t>
                      </a:r>
                      <a:endParaRPr lang="en-US" dirty="0"/>
                    </a:p>
                  </a:txBody>
                  <a:tcPr/>
                </a:tc>
                <a:tc>
                  <a:txBody>
                    <a:bodyPr/>
                    <a:lstStyle/>
                    <a:p>
                      <a:pPr algn="ctr"/>
                      <a:r>
                        <a:rPr lang="en-US" dirty="0"/>
                        <a:t>1997.6</a:t>
                      </a:r>
                    </a:p>
                  </a:txBody>
                  <a:tcPr/>
                </a:tc>
                <a:tc>
                  <a:txBody>
                    <a:bodyPr/>
                    <a:lstStyle/>
                    <a:p>
                      <a:pPr algn="ctr"/>
                      <a:r>
                        <a:rPr lang="en-US" dirty="0"/>
                        <a:t>2.4~2.485</a:t>
                      </a:r>
                    </a:p>
                  </a:txBody>
                  <a:tcPr/>
                </a:tc>
                <a:tc>
                  <a:txBody>
                    <a:bodyPr/>
                    <a:lstStyle/>
                    <a:p>
                      <a:pPr algn="ctr"/>
                      <a:r>
                        <a:rPr lang="en-US" altLang="zh-CN" dirty="0"/>
                        <a:t>2</a:t>
                      </a:r>
                      <a:endParaRPr lang="en-US" dirty="0"/>
                    </a:p>
                  </a:txBody>
                  <a:tcPr/>
                </a:tc>
                <a:tc>
                  <a:txBody>
                    <a:bodyPr/>
                    <a:lstStyle/>
                    <a:p>
                      <a:pPr algn="ctr"/>
                      <a:r>
                        <a:rPr lang="en-US" dirty="0"/>
                        <a:t>DSSS</a:t>
                      </a:r>
                    </a:p>
                  </a:txBody>
                  <a:tcPr/>
                </a:tc>
                <a:extLst>
                  <a:ext uri="{0D108BD9-81ED-4DB2-BD59-A6C34878D82A}">
                    <a16:rowId xmlns:a16="http://schemas.microsoft.com/office/drawing/2014/main" val="10001"/>
                  </a:ext>
                </a:extLst>
              </a:tr>
              <a:tr h="631190">
                <a:tc>
                  <a:txBody>
                    <a:bodyPr/>
                    <a:lstStyle/>
                    <a:p>
                      <a:pPr algn="ctr"/>
                      <a:r>
                        <a:rPr lang="en-US" dirty="0"/>
                        <a:t>IEEE 802.11a</a:t>
                      </a:r>
                    </a:p>
                  </a:txBody>
                  <a:tcPr/>
                </a:tc>
                <a:tc>
                  <a:txBody>
                    <a:bodyPr/>
                    <a:lstStyle/>
                    <a:p>
                      <a:pPr algn="ctr"/>
                      <a:r>
                        <a:rPr lang="en-US" dirty="0"/>
                        <a:t>1999.9</a:t>
                      </a:r>
                    </a:p>
                  </a:txBody>
                  <a:tcPr/>
                </a:tc>
                <a:tc>
                  <a:txBody>
                    <a:bodyPr/>
                    <a:lstStyle/>
                    <a:p>
                      <a:pPr algn="ctr"/>
                      <a:r>
                        <a:rPr lang="en-US" dirty="0"/>
                        <a:t>5.1~5.8</a:t>
                      </a:r>
                    </a:p>
                  </a:txBody>
                  <a:tcPr/>
                </a:tc>
                <a:tc>
                  <a:txBody>
                    <a:bodyPr/>
                    <a:lstStyle/>
                    <a:p>
                      <a:pPr algn="ctr"/>
                      <a:r>
                        <a:rPr lang="en-US" altLang="zh-CN" dirty="0"/>
                        <a:t>54</a:t>
                      </a:r>
                      <a:endParaRPr lang="en-US" dirty="0"/>
                    </a:p>
                  </a:txBody>
                  <a:tcPr/>
                </a:tc>
                <a:tc>
                  <a:txBody>
                    <a:bodyPr/>
                    <a:lstStyle/>
                    <a:p>
                      <a:pPr algn="ctr"/>
                      <a:r>
                        <a:rPr lang="en-US" dirty="0"/>
                        <a:t>OFDM</a:t>
                      </a:r>
                    </a:p>
                  </a:txBody>
                  <a:tcPr/>
                </a:tc>
                <a:extLst>
                  <a:ext uri="{0D108BD9-81ED-4DB2-BD59-A6C34878D82A}">
                    <a16:rowId xmlns:a16="http://schemas.microsoft.com/office/drawing/2014/main" val="10002"/>
                  </a:ext>
                </a:extLst>
              </a:tr>
              <a:tr h="631190">
                <a:tc>
                  <a:txBody>
                    <a:bodyPr/>
                    <a:lstStyle/>
                    <a:p>
                      <a:pPr algn="ctr"/>
                      <a:r>
                        <a:rPr lang="en-US" dirty="0"/>
                        <a:t>IEEE 802.11b</a:t>
                      </a:r>
                    </a:p>
                  </a:txBody>
                  <a:tcPr/>
                </a:tc>
                <a:tc>
                  <a:txBody>
                    <a:bodyPr/>
                    <a:lstStyle/>
                    <a:p>
                      <a:pPr algn="ctr"/>
                      <a:r>
                        <a:rPr lang="en-US" dirty="0"/>
                        <a:t>1999.9</a:t>
                      </a:r>
                    </a:p>
                  </a:txBody>
                  <a:tcPr/>
                </a:tc>
                <a:tc>
                  <a:txBody>
                    <a:bodyPr/>
                    <a:lstStyle/>
                    <a:p>
                      <a:pPr algn="ctr"/>
                      <a:r>
                        <a:rPr lang="en-US" dirty="0"/>
                        <a:t>2.4~2.485</a:t>
                      </a:r>
                    </a:p>
                  </a:txBody>
                  <a:tcPr/>
                </a:tc>
                <a:tc>
                  <a:txBody>
                    <a:bodyPr/>
                    <a:lstStyle/>
                    <a:p>
                      <a:pPr algn="ctr"/>
                      <a:r>
                        <a:rPr lang="en-US" altLang="zh-CN" dirty="0"/>
                        <a:t>11</a:t>
                      </a:r>
                      <a:endParaRPr lang="en-US" dirty="0"/>
                    </a:p>
                  </a:txBody>
                  <a:tcPr/>
                </a:tc>
                <a:tc>
                  <a:txBody>
                    <a:bodyPr/>
                    <a:lstStyle/>
                    <a:p>
                      <a:pPr algn="ctr"/>
                      <a:r>
                        <a:rPr lang="en-US" dirty="0"/>
                        <a:t>DSSS</a:t>
                      </a:r>
                    </a:p>
                  </a:txBody>
                  <a:tcPr/>
                </a:tc>
                <a:extLst>
                  <a:ext uri="{0D108BD9-81ED-4DB2-BD59-A6C34878D82A}">
                    <a16:rowId xmlns:a16="http://schemas.microsoft.com/office/drawing/2014/main" val="10003"/>
                  </a:ext>
                </a:extLst>
              </a:tr>
              <a:tr h="631190">
                <a:tc>
                  <a:txBody>
                    <a:bodyPr/>
                    <a:lstStyle/>
                    <a:p>
                      <a:pPr algn="ctr"/>
                      <a:r>
                        <a:rPr lang="en-US" dirty="0"/>
                        <a:t>IEEE 802.11g</a:t>
                      </a:r>
                    </a:p>
                  </a:txBody>
                  <a:tcPr/>
                </a:tc>
                <a:tc>
                  <a:txBody>
                    <a:bodyPr/>
                    <a:lstStyle/>
                    <a:p>
                      <a:pPr algn="ctr"/>
                      <a:r>
                        <a:rPr lang="en-US" dirty="0"/>
                        <a:t>2003.6</a:t>
                      </a:r>
                    </a:p>
                  </a:txBody>
                  <a:tcPr/>
                </a:tc>
                <a:tc>
                  <a:txBody>
                    <a:bodyPr/>
                    <a:lstStyle/>
                    <a:p>
                      <a:pPr algn="ctr"/>
                      <a:r>
                        <a:rPr lang="en-US" dirty="0"/>
                        <a:t>2.4~2.485</a:t>
                      </a:r>
                    </a:p>
                  </a:txBody>
                  <a:tcPr/>
                </a:tc>
                <a:tc>
                  <a:txBody>
                    <a:bodyPr/>
                    <a:lstStyle/>
                    <a:p>
                      <a:pPr algn="ctr"/>
                      <a:r>
                        <a:rPr lang="en-US" altLang="zh-CN" dirty="0"/>
                        <a:t>54</a:t>
                      </a:r>
                      <a:endParaRPr lang="en-US" dirty="0"/>
                    </a:p>
                  </a:txBody>
                  <a:tcPr/>
                </a:tc>
                <a:tc>
                  <a:txBody>
                    <a:bodyPr/>
                    <a:lstStyle/>
                    <a:p>
                      <a:pPr algn="ctr"/>
                      <a:r>
                        <a:rPr lang="en-US" dirty="0"/>
                        <a:t>DSSS</a:t>
                      </a:r>
                      <a:r>
                        <a:rPr lang="zh-CN" altLang="en-US" dirty="0"/>
                        <a:t>或</a:t>
                      </a:r>
                      <a:r>
                        <a:rPr lang="en-US" altLang="zh-CN" dirty="0"/>
                        <a:t>OFDM</a:t>
                      </a:r>
                      <a:endParaRPr lang="en-US" dirty="0"/>
                    </a:p>
                  </a:txBody>
                  <a:tcPr/>
                </a:tc>
                <a:extLst>
                  <a:ext uri="{0D108BD9-81ED-4DB2-BD59-A6C34878D82A}">
                    <a16:rowId xmlns:a16="http://schemas.microsoft.com/office/drawing/2014/main" val="10004"/>
                  </a:ext>
                </a:extLst>
              </a:tr>
              <a:tr h="631190">
                <a:tc>
                  <a:txBody>
                    <a:bodyPr/>
                    <a:lstStyle/>
                    <a:p>
                      <a:pPr algn="ctr"/>
                      <a:r>
                        <a:rPr lang="en-US" dirty="0"/>
                        <a:t>IEEE 802.11n</a:t>
                      </a:r>
                    </a:p>
                  </a:txBody>
                  <a:tcPr/>
                </a:tc>
                <a:tc>
                  <a:txBody>
                    <a:bodyPr/>
                    <a:lstStyle/>
                    <a:p>
                      <a:pPr algn="ctr"/>
                      <a:r>
                        <a:rPr lang="en-US" dirty="0"/>
                        <a:t>2009.10</a:t>
                      </a:r>
                    </a:p>
                  </a:txBody>
                  <a:tcPr/>
                </a:tc>
                <a:tc>
                  <a:txBody>
                    <a:bodyPr/>
                    <a:lstStyle/>
                    <a:p>
                      <a:pPr algn="ctr"/>
                      <a:r>
                        <a:rPr lang="en-US" dirty="0"/>
                        <a:t>2.4~2.485</a:t>
                      </a:r>
                      <a:r>
                        <a:rPr lang="zh-CN" altLang="en-US" dirty="0"/>
                        <a:t>或</a:t>
                      </a:r>
                      <a:r>
                        <a:rPr lang="en-US" altLang="zh-CN" dirty="0"/>
                        <a:t>5.1~5.8</a:t>
                      </a:r>
                      <a:endParaRPr lang="en-US" dirty="0"/>
                    </a:p>
                  </a:txBody>
                  <a:tcPr/>
                </a:tc>
                <a:tc>
                  <a:txBody>
                    <a:bodyPr/>
                    <a:lstStyle/>
                    <a:p>
                      <a:pPr algn="ctr"/>
                      <a:r>
                        <a:rPr lang="en-US" altLang="zh-CN" dirty="0"/>
                        <a:t>100</a:t>
                      </a:r>
                      <a:endParaRPr lang="en-US" dirty="0"/>
                    </a:p>
                  </a:txBody>
                  <a:tcPr/>
                </a:tc>
                <a:tc>
                  <a:txBody>
                    <a:bodyPr/>
                    <a:lstStyle/>
                    <a:p>
                      <a:pPr algn="ctr"/>
                      <a:r>
                        <a:rPr lang="en-US" dirty="0"/>
                        <a:t>OFDM</a:t>
                      </a:r>
                    </a:p>
                  </a:txBody>
                  <a:tcPr/>
                </a:tc>
                <a:extLst>
                  <a:ext uri="{0D108BD9-81ED-4DB2-BD59-A6C34878D82A}">
                    <a16:rowId xmlns:a16="http://schemas.microsoft.com/office/drawing/2014/main" val="10005"/>
                  </a:ext>
                </a:extLst>
              </a:tr>
              <a:tr h="631190">
                <a:tc>
                  <a:txBody>
                    <a:bodyPr/>
                    <a:lstStyle/>
                    <a:p>
                      <a:pPr algn="ctr"/>
                      <a:r>
                        <a:rPr lang="en-US" dirty="0"/>
                        <a:t>IEEE 802.11ac</a:t>
                      </a:r>
                    </a:p>
                  </a:txBody>
                  <a:tcPr/>
                </a:tc>
                <a:tc>
                  <a:txBody>
                    <a:bodyPr/>
                    <a:lstStyle/>
                    <a:p>
                      <a:pPr algn="ctr"/>
                      <a:r>
                        <a:rPr lang="en-US" dirty="0"/>
                        <a:t>2014.1</a:t>
                      </a:r>
                    </a:p>
                  </a:txBody>
                  <a:tcPr/>
                </a:tc>
                <a:tc>
                  <a:txBody>
                    <a:bodyPr/>
                    <a:lstStyle/>
                    <a:p>
                      <a:pPr algn="ctr"/>
                      <a:r>
                        <a:rPr lang="en-US" altLang="zh-CN" dirty="0"/>
                        <a:t>5.1~5.8</a:t>
                      </a:r>
                      <a:endParaRPr lang="en-US" dirty="0"/>
                    </a:p>
                  </a:txBody>
                  <a:tcPr/>
                </a:tc>
                <a:tc>
                  <a:txBody>
                    <a:bodyPr/>
                    <a:lstStyle/>
                    <a:p>
                      <a:pPr algn="ctr"/>
                      <a:r>
                        <a:rPr lang="en-US" altLang="zh-CN" dirty="0"/>
                        <a:t>866.7</a:t>
                      </a:r>
                      <a:endParaRPr lang="en-US" dirty="0"/>
                    </a:p>
                  </a:txBody>
                  <a:tcPr/>
                </a:tc>
                <a:tc>
                  <a:txBody>
                    <a:bodyPr/>
                    <a:lstStyle/>
                    <a:p>
                      <a:pPr algn="ctr"/>
                      <a:r>
                        <a:rPr lang="en-US" dirty="0"/>
                        <a:t>OFDM</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0714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pPr>
            <a:r>
              <a:rPr lang="zh-CN" altLang="en-US" dirty="0">
                <a:latin typeface="微软雅黑"/>
                <a:ea typeface="微软雅黑"/>
                <a:cs typeface="微软雅黑"/>
              </a:rPr>
              <a:t>尽管物理层使用技术差异很大，一系列</a:t>
            </a:r>
            <a:r>
              <a:rPr lang="en-US" altLang="zh-CN" dirty="0">
                <a:latin typeface="微软雅黑"/>
                <a:ea typeface="微软雅黑"/>
                <a:cs typeface="微软雅黑"/>
              </a:rPr>
              <a:t>IEEE802.11</a:t>
            </a:r>
            <a:r>
              <a:rPr lang="zh-CN" altLang="en-US" dirty="0">
                <a:latin typeface="微软雅黑"/>
                <a:ea typeface="微软雅黑"/>
                <a:cs typeface="微软雅黑"/>
              </a:rPr>
              <a:t>协议的</a:t>
            </a:r>
            <a:r>
              <a:rPr lang="zh-CN" altLang="en-US" u="sng" dirty="0">
                <a:latin typeface="微软雅黑"/>
                <a:ea typeface="微软雅黑"/>
                <a:cs typeface="微软雅黑"/>
              </a:rPr>
              <a:t>上层架构</a:t>
            </a:r>
            <a:r>
              <a:rPr lang="zh-CN" altLang="en-US" dirty="0">
                <a:latin typeface="微软雅黑"/>
                <a:ea typeface="微软雅黑"/>
                <a:cs typeface="微软雅黑"/>
              </a:rPr>
              <a:t>和</a:t>
            </a:r>
            <a:r>
              <a:rPr lang="zh-CN" altLang="en-US" u="sng" dirty="0">
                <a:latin typeface="微软雅黑"/>
                <a:ea typeface="微软雅黑"/>
                <a:cs typeface="微软雅黑"/>
              </a:rPr>
              <a:t>链路访问协议</a:t>
            </a:r>
            <a:r>
              <a:rPr lang="zh-CN" altLang="en-US" dirty="0">
                <a:latin typeface="微软雅黑"/>
                <a:ea typeface="微软雅黑"/>
                <a:cs typeface="微软雅黑"/>
              </a:rPr>
              <a:t>是相同的。</a:t>
            </a:r>
            <a:endParaRPr lang="en-US" altLang="zh-CN" dirty="0">
              <a:latin typeface="微软雅黑"/>
              <a:ea typeface="微软雅黑"/>
              <a:cs typeface="微软雅黑"/>
            </a:endParaRPr>
          </a:p>
          <a:p>
            <a:pPr>
              <a:lnSpc>
                <a:spcPct val="100000"/>
              </a:lnSpc>
            </a:pPr>
            <a:r>
              <a:rPr lang="zh-CN" altLang="en-US" dirty="0">
                <a:latin typeface="微软雅黑"/>
                <a:ea typeface="微软雅黑"/>
                <a:cs typeface="微软雅黑"/>
              </a:rPr>
              <a:t>如</a:t>
            </a:r>
            <a:r>
              <a:rPr lang="en-US" altLang="zh-CN" dirty="0">
                <a:latin typeface="微软雅黑"/>
                <a:ea typeface="微软雅黑"/>
                <a:cs typeface="微软雅黑"/>
              </a:rPr>
              <a:t>MAC</a:t>
            </a:r>
            <a:r>
              <a:rPr lang="zh-CN" altLang="en-US" dirty="0">
                <a:latin typeface="微软雅黑"/>
                <a:ea typeface="微软雅黑"/>
                <a:cs typeface="微软雅黑"/>
              </a:rPr>
              <a:t>层都使用</a:t>
            </a:r>
            <a:r>
              <a:rPr lang="zh-CN" altLang="en-US" u="sng" dirty="0">
                <a:latin typeface="微软雅黑"/>
                <a:ea typeface="微软雅黑"/>
                <a:cs typeface="微软雅黑"/>
              </a:rPr>
              <a:t>带冲突避免的载波监听多路访问</a:t>
            </a:r>
            <a:r>
              <a:rPr lang="zh-CN" altLang="en-US" dirty="0">
                <a:latin typeface="微软雅黑"/>
                <a:ea typeface="微软雅黑"/>
                <a:cs typeface="微软雅黑"/>
              </a:rPr>
              <a:t>（</a:t>
            </a:r>
            <a:r>
              <a:rPr lang="en-US" altLang="zh-CN" dirty="0">
                <a:latin typeface="微软雅黑"/>
                <a:ea typeface="微软雅黑"/>
                <a:cs typeface="微软雅黑"/>
              </a:rPr>
              <a:t>CSMA/CA</a:t>
            </a:r>
            <a:r>
              <a:rPr lang="zh-CN" altLang="en-US" dirty="0">
                <a:latin typeface="微软雅黑"/>
                <a:ea typeface="微软雅黑"/>
                <a:cs typeface="微软雅黑"/>
              </a:rPr>
              <a:t>）技术，</a:t>
            </a:r>
            <a:r>
              <a:rPr lang="zh-CN" altLang="en-US" u="sng" dirty="0">
                <a:latin typeface="微软雅黑"/>
                <a:ea typeface="微软雅黑"/>
                <a:cs typeface="微软雅黑"/>
              </a:rPr>
              <a:t>数据链路层数据帧结构</a:t>
            </a:r>
            <a:r>
              <a:rPr lang="zh-CN" altLang="en-US" dirty="0">
                <a:latin typeface="微软雅黑"/>
                <a:ea typeface="微软雅黑"/>
                <a:cs typeface="微软雅黑"/>
              </a:rPr>
              <a:t>相同以及都支持</a:t>
            </a:r>
            <a:r>
              <a:rPr lang="zh-CN" altLang="en-US" u="sng" dirty="0">
                <a:latin typeface="微软雅黑"/>
                <a:ea typeface="微软雅黑"/>
                <a:cs typeface="微软雅黑"/>
              </a:rPr>
              <a:t>基站</a:t>
            </a:r>
            <a:r>
              <a:rPr lang="zh-CN" altLang="en-US" dirty="0">
                <a:latin typeface="微软雅黑"/>
                <a:ea typeface="微软雅黑"/>
                <a:cs typeface="微软雅黑"/>
              </a:rPr>
              <a:t>和</a:t>
            </a:r>
            <a:r>
              <a:rPr lang="zh-CN" altLang="en-US" u="sng" dirty="0">
                <a:latin typeface="微软雅黑"/>
                <a:ea typeface="微软雅黑"/>
                <a:cs typeface="微软雅黑"/>
              </a:rPr>
              <a:t>自组织</a:t>
            </a:r>
            <a:r>
              <a:rPr lang="zh-CN" altLang="en-US" dirty="0">
                <a:latin typeface="微软雅黑"/>
                <a:ea typeface="微软雅黑"/>
                <a:cs typeface="微软雅黑"/>
              </a:rPr>
              <a:t>两</a:t>
            </a:r>
            <a:r>
              <a:rPr lang="zh-CN" altLang="en-US" u="sng" dirty="0">
                <a:latin typeface="微软雅黑"/>
                <a:ea typeface="微软雅黑"/>
                <a:cs typeface="微软雅黑"/>
              </a:rPr>
              <a:t>种组网模式</a:t>
            </a:r>
            <a:r>
              <a:rPr lang="zh-CN" altLang="en-US" dirty="0">
                <a:latin typeface="微软雅黑"/>
                <a:ea typeface="微软雅黑"/>
                <a:cs typeface="微软雅黑"/>
              </a:rPr>
              <a:t>。下面逐一介绍这些共性。</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13</a:t>
            </a:fld>
            <a:endParaRPr lang="zh-CN" altLang="en-US" dirty="0"/>
          </a:p>
        </p:txBody>
      </p:sp>
      <p:sp>
        <p:nvSpPr>
          <p:cNvPr id="4" name="标题 3"/>
          <p:cNvSpPr>
            <a:spLocks noGrp="1"/>
          </p:cNvSpPr>
          <p:nvPr>
            <p:ph type="title"/>
          </p:nvPr>
        </p:nvSpPr>
        <p:spPr/>
        <p:txBody>
          <a:bodyPr/>
          <a:lstStyle/>
          <a:p>
            <a:r>
              <a:rPr kumimoji="1" lang="en-US" altLang="zh-CN" dirty="0"/>
              <a:t>802.11</a:t>
            </a:r>
            <a:r>
              <a:rPr kumimoji="1" lang="zh-CN" altLang="en-US" dirty="0"/>
              <a:t>无线局域网的发展</a:t>
            </a:r>
          </a:p>
        </p:txBody>
      </p:sp>
    </p:spTree>
    <p:extLst>
      <p:ext uri="{BB962C8B-B14F-4D97-AF65-F5344CB8AC3E}">
        <p14:creationId xmlns:p14="http://schemas.microsoft.com/office/powerpoint/2010/main" val="201462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14</a:t>
            </a:fld>
            <a:endParaRPr lang="zh-CN" altLang="en-US" dirty="0"/>
          </a:p>
        </p:txBody>
      </p:sp>
      <p:sp>
        <p:nvSpPr>
          <p:cNvPr id="4" name="标题 3"/>
          <p:cNvSpPr>
            <a:spLocks noGrp="1"/>
          </p:cNvSpPr>
          <p:nvPr>
            <p:ph type="title"/>
          </p:nvPr>
        </p:nvSpPr>
        <p:spPr/>
        <p:txBody>
          <a:bodyPr/>
          <a:lstStyle/>
          <a:p>
            <a:r>
              <a:rPr kumimoji="1" lang="en-US" altLang="zh-CN" dirty="0"/>
              <a:t>802.11</a:t>
            </a:r>
            <a:r>
              <a:rPr kumimoji="1" lang="zh-CN" altLang="en-US" dirty="0"/>
              <a:t>架构</a:t>
            </a:r>
          </a:p>
        </p:txBody>
      </p:sp>
      <p:graphicFrame>
        <p:nvGraphicFramePr>
          <p:cNvPr id="5" name="Object 8"/>
          <p:cNvGraphicFramePr>
            <a:graphicFrameLocks noChangeAspect="1"/>
          </p:cNvGraphicFramePr>
          <p:nvPr>
            <p:extLst>
              <p:ext uri="{D42A27DB-BD31-4B8C-83A1-F6EECF244321}">
                <p14:modId xmlns:p14="http://schemas.microsoft.com/office/powerpoint/2010/main" val="1598261558"/>
              </p:ext>
            </p:extLst>
          </p:nvPr>
        </p:nvGraphicFramePr>
        <p:xfrm>
          <a:off x="1057973" y="2180525"/>
          <a:ext cx="7162800" cy="3743325"/>
        </p:xfrm>
        <a:graphic>
          <a:graphicData uri="http://schemas.openxmlformats.org/presentationml/2006/ole">
            <mc:AlternateContent xmlns:mc="http://schemas.openxmlformats.org/markup-compatibility/2006">
              <mc:Choice xmlns:v="urn:schemas-microsoft-com:vml" Requires="v">
                <p:oleObj r:id="rId2" imgW="7607300" imgH="3987800" progId="Visio.Drawing.11">
                  <p:embed/>
                </p:oleObj>
              </mc:Choice>
              <mc:Fallback>
                <p:oleObj r:id="rId2" imgW="7607300" imgH="398780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973" y="2180525"/>
                        <a:ext cx="7162800" cy="374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35794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latin typeface="微软雅黑"/>
                <a:ea typeface="微软雅黑"/>
                <a:cs typeface="微软雅黑"/>
              </a:rPr>
              <a:t>基本服务组</a:t>
            </a:r>
            <a:r>
              <a:rPr lang="zh-CN" altLang="en-US" dirty="0">
                <a:latin typeface="微软雅黑"/>
                <a:ea typeface="微软雅黑"/>
                <a:cs typeface="微软雅黑"/>
              </a:rPr>
              <a:t>（</a:t>
            </a:r>
            <a:r>
              <a:rPr lang="en-US" altLang="zh-CN" dirty="0">
                <a:latin typeface="微软雅黑"/>
                <a:ea typeface="微软雅黑"/>
                <a:cs typeface="微软雅黑"/>
              </a:rPr>
              <a:t>Basic Service Set</a:t>
            </a:r>
            <a:r>
              <a:rPr lang="zh-CN" altLang="en-US" dirty="0">
                <a:latin typeface="微软雅黑"/>
                <a:ea typeface="微软雅黑"/>
                <a:cs typeface="微软雅黑"/>
              </a:rPr>
              <a:t>，</a:t>
            </a:r>
            <a:r>
              <a:rPr lang="en-US" altLang="zh-CN" dirty="0">
                <a:latin typeface="微软雅黑"/>
                <a:ea typeface="微软雅黑"/>
                <a:cs typeface="微软雅黑"/>
              </a:rPr>
              <a:t>BSS</a:t>
            </a:r>
            <a:r>
              <a:rPr lang="zh-CN" altLang="en-US" dirty="0">
                <a:latin typeface="微软雅黑"/>
                <a:ea typeface="微软雅黑"/>
                <a:cs typeface="微软雅黑"/>
              </a:rPr>
              <a:t>）是</a:t>
            </a:r>
            <a:r>
              <a:rPr lang="en-US" altLang="zh-CN" dirty="0">
                <a:latin typeface="微软雅黑"/>
                <a:ea typeface="微软雅黑"/>
                <a:cs typeface="微软雅黑"/>
              </a:rPr>
              <a:t>802.11</a:t>
            </a:r>
            <a:r>
              <a:rPr lang="zh-CN" altLang="en-US" dirty="0">
                <a:latin typeface="微软雅黑"/>
                <a:ea typeface="微软雅黑"/>
                <a:cs typeface="微软雅黑"/>
              </a:rPr>
              <a:t>架构中最重要的组成部分。</a:t>
            </a:r>
          </a:p>
          <a:p>
            <a:pPr>
              <a:buFont typeface="Arial" charset="0"/>
              <a:buChar char="•"/>
            </a:pPr>
            <a:r>
              <a:rPr lang="zh-CN" altLang="en-US" dirty="0">
                <a:latin typeface="微软雅黑"/>
                <a:ea typeface="微软雅黑"/>
                <a:cs typeface="微软雅黑"/>
              </a:rPr>
              <a:t>基站模式</a:t>
            </a:r>
          </a:p>
          <a:p>
            <a:pPr lvl="1">
              <a:buFont typeface="Wingdings" charset="0"/>
              <a:buChar char="ü"/>
            </a:pPr>
            <a:r>
              <a:rPr lang="zh-CN" altLang="en-US" dirty="0">
                <a:latin typeface="微软雅黑"/>
                <a:ea typeface="微软雅黑"/>
                <a:cs typeface="微软雅黑"/>
              </a:rPr>
              <a:t>无线用户（笔记本电脑、</a:t>
            </a:r>
            <a:r>
              <a:rPr lang="en-US" altLang="zh-CN" dirty="0">
                <a:latin typeface="微软雅黑"/>
                <a:ea typeface="微软雅黑"/>
                <a:cs typeface="微软雅黑"/>
              </a:rPr>
              <a:t>PDA</a:t>
            </a:r>
            <a:r>
              <a:rPr lang="zh-CN" altLang="en-US" dirty="0">
                <a:latin typeface="微软雅黑"/>
                <a:ea typeface="微软雅黑"/>
                <a:cs typeface="微软雅黑"/>
              </a:rPr>
              <a:t>、台式机等）：通过与接入点相关联获取上层网络数据。</a:t>
            </a:r>
          </a:p>
          <a:p>
            <a:pPr lvl="1">
              <a:buFont typeface="Wingdings" charset="0"/>
              <a:buChar char="ü"/>
            </a:pPr>
            <a:r>
              <a:rPr lang="zh-CN" altLang="en-US" dirty="0">
                <a:latin typeface="微软雅黑"/>
                <a:ea typeface="微软雅黑"/>
                <a:cs typeface="微软雅黑"/>
              </a:rPr>
              <a:t>接入点（基站）：通过有线网络设备（交换机</a:t>
            </a:r>
            <a:r>
              <a:rPr lang="en-US" altLang="zh-CN" dirty="0">
                <a:latin typeface="微软雅黑"/>
                <a:ea typeface="微软雅黑"/>
                <a:cs typeface="微软雅黑"/>
              </a:rPr>
              <a:t>/</a:t>
            </a:r>
            <a:r>
              <a:rPr lang="zh-CN" altLang="en-US" dirty="0">
                <a:latin typeface="微软雅黑"/>
                <a:ea typeface="微软雅黑"/>
                <a:cs typeface="微软雅黑"/>
              </a:rPr>
              <a:t>路由器）连入上层公共网络。“无线路由器”是接入点和路由器功能的结合体。</a:t>
            </a:r>
          </a:p>
          <a:p>
            <a:pPr>
              <a:buFont typeface="Arial" charset="0"/>
              <a:buChar char="•"/>
            </a:pPr>
            <a:r>
              <a:rPr lang="zh-CN" altLang="en-US" dirty="0">
                <a:latin typeface="微软雅黑"/>
                <a:ea typeface="微软雅黑"/>
                <a:cs typeface="微软雅黑"/>
              </a:rPr>
              <a:t>自组织模式</a:t>
            </a:r>
          </a:p>
          <a:p>
            <a:pPr lvl="1">
              <a:buFont typeface="Wingdings" charset="0"/>
              <a:buChar char="ü"/>
            </a:pPr>
            <a:r>
              <a:rPr lang="zh-CN" altLang="en-US" dirty="0">
                <a:latin typeface="微软雅黑"/>
                <a:ea typeface="微软雅黑"/>
                <a:cs typeface="微软雅黑"/>
              </a:rPr>
              <a:t>无线用户：每个无线网络用户既是数据交互的终端也是数据传输过程中的路由。</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15</a:t>
            </a:fld>
            <a:endParaRPr lang="zh-CN" altLang="en-US" dirty="0"/>
          </a:p>
        </p:txBody>
      </p:sp>
      <p:sp>
        <p:nvSpPr>
          <p:cNvPr id="4" name="标题 3"/>
          <p:cNvSpPr>
            <a:spLocks noGrp="1"/>
          </p:cNvSpPr>
          <p:nvPr>
            <p:ph type="title"/>
          </p:nvPr>
        </p:nvSpPr>
        <p:spPr/>
        <p:txBody>
          <a:bodyPr/>
          <a:lstStyle/>
          <a:p>
            <a:r>
              <a:rPr kumimoji="1" lang="en-US" altLang="zh-CN" dirty="0"/>
              <a:t>802.11</a:t>
            </a:r>
            <a:r>
              <a:rPr kumimoji="1" lang="zh-CN" altLang="en-US" dirty="0"/>
              <a:t>架构：组成部分</a:t>
            </a:r>
          </a:p>
        </p:txBody>
      </p:sp>
    </p:spTree>
    <p:extLst>
      <p:ext uri="{BB962C8B-B14F-4D97-AF65-F5344CB8AC3E}">
        <p14:creationId xmlns:p14="http://schemas.microsoft.com/office/powerpoint/2010/main" val="1228980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9410" y="1633188"/>
            <a:ext cx="7886700" cy="4351338"/>
          </a:xfrm>
        </p:spPr>
        <p:txBody>
          <a:bodyPr>
            <a:noAutofit/>
          </a:bodyPr>
          <a:lstStyle/>
          <a:p>
            <a:pPr>
              <a:buFont typeface="Arial" charset="0"/>
              <a:buChar char="•"/>
            </a:pPr>
            <a:r>
              <a:rPr lang="zh-CN" altLang="en-US" dirty="0">
                <a:solidFill>
                  <a:srgbClr val="C00000"/>
                </a:solidFill>
                <a:latin typeface="微软雅黑"/>
                <a:ea typeface="微软雅黑"/>
                <a:cs typeface="微软雅黑"/>
              </a:rPr>
              <a:t>信道：</a:t>
            </a:r>
            <a:endParaRPr lang="en-US" altLang="zh-CN" dirty="0">
              <a:solidFill>
                <a:srgbClr val="C00000"/>
              </a:solidFill>
              <a:latin typeface="微软雅黑"/>
              <a:ea typeface="微软雅黑"/>
              <a:cs typeface="微软雅黑"/>
            </a:endParaRPr>
          </a:p>
          <a:p>
            <a:pPr lvl="1">
              <a:buFont typeface="Wingdings" charset="0"/>
              <a:buChar char="ü"/>
            </a:pPr>
            <a:r>
              <a:rPr lang="en-US" altLang="zh-CN" dirty="0">
                <a:latin typeface="微软雅黑"/>
                <a:ea typeface="微软雅黑"/>
                <a:cs typeface="微软雅黑"/>
              </a:rPr>
              <a:t>802.11b/g</a:t>
            </a:r>
            <a:r>
              <a:rPr lang="zh-CN" altLang="en-US" dirty="0">
                <a:latin typeface="微软雅黑"/>
                <a:ea typeface="微软雅黑"/>
                <a:cs typeface="微软雅黑"/>
              </a:rPr>
              <a:t>：将</a:t>
            </a:r>
            <a:r>
              <a:rPr lang="en-US" altLang="zh-CN" dirty="0">
                <a:latin typeface="微软雅黑"/>
                <a:ea typeface="微软雅黑"/>
                <a:cs typeface="微软雅黑"/>
              </a:rPr>
              <a:t>85MHz</a:t>
            </a:r>
            <a:r>
              <a:rPr lang="zh-CN" altLang="en-US" dirty="0">
                <a:latin typeface="微软雅黑"/>
                <a:ea typeface="微软雅黑"/>
                <a:cs typeface="微软雅黑"/>
              </a:rPr>
              <a:t>的频宽分为</a:t>
            </a:r>
            <a:r>
              <a:rPr lang="en-US" altLang="zh-CN" dirty="0">
                <a:latin typeface="微软雅黑"/>
                <a:ea typeface="微软雅黑"/>
                <a:cs typeface="微软雅黑"/>
              </a:rPr>
              <a:t>11</a:t>
            </a:r>
            <a:r>
              <a:rPr lang="zh-CN" altLang="en-US" dirty="0">
                <a:latin typeface="微软雅黑"/>
                <a:ea typeface="微软雅黑"/>
                <a:cs typeface="微软雅黑"/>
              </a:rPr>
              <a:t>个不同频段的信道。</a:t>
            </a:r>
          </a:p>
          <a:p>
            <a:pPr lvl="1">
              <a:buFont typeface="Wingdings" charset="0"/>
              <a:buChar char="ü"/>
            </a:pPr>
            <a:r>
              <a:rPr lang="zh-CN" altLang="en-US" dirty="0">
                <a:latin typeface="微软雅黑"/>
                <a:ea typeface="微软雅黑"/>
                <a:cs typeface="微软雅黑"/>
              </a:rPr>
              <a:t>接入点管理者会为每个接入点指定信道。</a:t>
            </a:r>
          </a:p>
          <a:p>
            <a:pPr lvl="1">
              <a:buFont typeface="Wingdings" charset="0"/>
              <a:buChar char="ü"/>
            </a:pPr>
            <a:r>
              <a:rPr lang="zh-CN" altLang="en-US" dirty="0">
                <a:latin typeface="微软雅黑"/>
                <a:ea typeface="微软雅黑"/>
                <a:cs typeface="微软雅黑"/>
              </a:rPr>
              <a:t>不相互干扰的信道中间须隔</a:t>
            </a:r>
            <a:r>
              <a:rPr lang="en-US" altLang="zh-CN" dirty="0">
                <a:latin typeface="微软雅黑"/>
                <a:ea typeface="微软雅黑"/>
                <a:cs typeface="微软雅黑"/>
              </a:rPr>
              <a:t>4</a:t>
            </a:r>
            <a:r>
              <a:rPr lang="zh-CN" altLang="en-US" dirty="0">
                <a:latin typeface="微软雅黑"/>
                <a:ea typeface="微软雅黑"/>
                <a:cs typeface="微软雅黑"/>
              </a:rPr>
              <a:t>个或</a:t>
            </a:r>
            <a:r>
              <a:rPr lang="en-US" altLang="zh-CN" dirty="0">
                <a:latin typeface="微软雅黑"/>
                <a:ea typeface="微软雅黑"/>
                <a:cs typeface="微软雅黑"/>
              </a:rPr>
              <a:t>4</a:t>
            </a:r>
            <a:r>
              <a:rPr lang="zh-CN" altLang="en-US" dirty="0">
                <a:latin typeface="微软雅黑"/>
                <a:ea typeface="微软雅黑"/>
                <a:cs typeface="微软雅黑"/>
              </a:rPr>
              <a:t>个以上其他信道</a:t>
            </a:r>
          </a:p>
          <a:p>
            <a:pPr>
              <a:buFont typeface="Arial" charset="0"/>
              <a:buChar char="•"/>
            </a:pPr>
            <a:r>
              <a:rPr lang="zh-CN" altLang="en-US" dirty="0">
                <a:solidFill>
                  <a:srgbClr val="C00000"/>
                </a:solidFill>
                <a:latin typeface="微软雅黑"/>
                <a:ea typeface="微软雅黑"/>
                <a:cs typeface="微软雅黑"/>
              </a:rPr>
              <a:t>用户与接入点关联（基站模式）：</a:t>
            </a:r>
          </a:p>
          <a:p>
            <a:pPr lvl="1">
              <a:buFont typeface="Wingdings" charset="0"/>
              <a:buChar char="ü"/>
            </a:pPr>
            <a:r>
              <a:rPr lang="zh-CN" altLang="en-US" dirty="0">
                <a:latin typeface="微软雅黑"/>
                <a:ea typeface="微软雅黑"/>
                <a:cs typeface="微软雅黑"/>
              </a:rPr>
              <a:t>接入点广播的“识别帧”（包含了接入点的</a:t>
            </a:r>
            <a:r>
              <a:rPr lang="en-US" altLang="zh-CN" dirty="0">
                <a:latin typeface="微软雅黑"/>
                <a:ea typeface="微软雅黑"/>
                <a:cs typeface="微软雅黑"/>
              </a:rPr>
              <a:t>MAC</a:t>
            </a:r>
            <a:r>
              <a:rPr lang="zh-CN" altLang="en-US" dirty="0">
                <a:latin typeface="微软雅黑"/>
                <a:ea typeface="微软雅黑"/>
                <a:cs typeface="微软雅黑"/>
              </a:rPr>
              <a:t>地址和服务集表示符）</a:t>
            </a:r>
          </a:p>
          <a:p>
            <a:pPr lvl="1">
              <a:buFont typeface="Wingdings" charset="0"/>
              <a:buChar char="ü"/>
            </a:pPr>
            <a:r>
              <a:rPr lang="zh-CN" altLang="en-US" dirty="0">
                <a:latin typeface="微软雅黑"/>
                <a:ea typeface="微软雅黑"/>
                <a:cs typeface="微软雅黑"/>
              </a:rPr>
              <a:t>用户根据收到的“识别帧”选择与其中一个接入点建立关联</a:t>
            </a:r>
          </a:p>
          <a:p>
            <a:pPr>
              <a:buFont typeface="Arial" charset="0"/>
              <a:buChar char="•"/>
            </a:pPr>
            <a:r>
              <a:rPr lang="zh-CN" altLang="en-US" dirty="0">
                <a:solidFill>
                  <a:srgbClr val="C00000"/>
                </a:solidFill>
                <a:latin typeface="微软雅黑"/>
                <a:ea typeface="微软雅黑"/>
                <a:cs typeface="微软雅黑"/>
              </a:rPr>
              <a:t>识别帧扫描方式：</a:t>
            </a:r>
          </a:p>
          <a:p>
            <a:pPr lvl="1">
              <a:buFont typeface="Wingdings" charset="0"/>
              <a:buChar char="ü"/>
            </a:pPr>
            <a:r>
              <a:rPr lang="zh-CN" altLang="en-US" dirty="0">
                <a:latin typeface="微软雅黑"/>
                <a:ea typeface="微软雅黑"/>
                <a:cs typeface="微软雅黑"/>
              </a:rPr>
              <a:t>被动扫描，接入点周期性广播“识别帧”。</a:t>
            </a:r>
          </a:p>
          <a:p>
            <a:pPr lvl="1">
              <a:buFont typeface="Wingdings" charset="0"/>
              <a:buChar char="ü"/>
            </a:pPr>
            <a:r>
              <a:rPr lang="zh-CN" altLang="en-US" dirty="0">
                <a:latin typeface="微软雅黑"/>
                <a:ea typeface="微软雅黑"/>
                <a:cs typeface="微软雅黑"/>
              </a:rPr>
              <a:t>主动扫描，首先无线用户主动广播“探测帧”，然后收到“探测帧”的接入点以“回应帧”响应，最后用户根据“回应帧”选择接入点。</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16</a:t>
            </a:fld>
            <a:endParaRPr lang="zh-CN" altLang="en-US" dirty="0"/>
          </a:p>
        </p:txBody>
      </p:sp>
      <p:sp>
        <p:nvSpPr>
          <p:cNvPr id="4" name="标题 3"/>
          <p:cNvSpPr>
            <a:spLocks noGrp="1"/>
          </p:cNvSpPr>
          <p:nvPr>
            <p:ph type="title"/>
          </p:nvPr>
        </p:nvSpPr>
        <p:spPr/>
        <p:txBody>
          <a:bodyPr/>
          <a:lstStyle/>
          <a:p>
            <a:r>
              <a:rPr kumimoji="1" lang="en-US" altLang="zh-CN" dirty="0"/>
              <a:t>802.11</a:t>
            </a:r>
            <a:r>
              <a:rPr kumimoji="1" lang="zh-CN" altLang="en-US" dirty="0"/>
              <a:t>架构：</a:t>
            </a:r>
            <a:br>
              <a:rPr kumimoji="1" lang="en-US" altLang="zh-CN" dirty="0"/>
            </a:br>
            <a:r>
              <a:rPr kumimoji="1" lang="en-US" altLang="zh-CN" dirty="0"/>
              <a:t>		</a:t>
            </a:r>
            <a:r>
              <a:rPr kumimoji="1" lang="zh-CN" altLang="en-US" dirty="0"/>
              <a:t>信道、关联及扫瞄</a:t>
            </a:r>
          </a:p>
        </p:txBody>
      </p:sp>
    </p:spTree>
    <p:extLst>
      <p:ext uri="{BB962C8B-B14F-4D97-AF65-F5344CB8AC3E}">
        <p14:creationId xmlns:p14="http://schemas.microsoft.com/office/powerpoint/2010/main" val="3255108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indent="0">
              <a:buNone/>
            </a:pPr>
            <a:r>
              <a:rPr lang="zh-CN" altLang="en-US" dirty="0">
                <a:latin typeface="微软雅黑"/>
                <a:ea typeface="微软雅黑"/>
                <a:cs typeface="微软雅黑"/>
              </a:rPr>
              <a:t>介质访问控制协议的目的：避免多个用户同时访问信道</a:t>
            </a:r>
            <a:endParaRPr lang="en-US" altLang="zh-CN" dirty="0">
              <a:latin typeface="微软雅黑"/>
              <a:ea typeface="微软雅黑"/>
              <a:cs typeface="微软雅黑"/>
            </a:endParaRPr>
          </a:p>
          <a:p>
            <a:r>
              <a:rPr lang="en-US" altLang="zh-CN" dirty="0">
                <a:solidFill>
                  <a:srgbClr val="C00000"/>
                </a:solidFill>
                <a:latin typeface="微软雅黑"/>
                <a:ea typeface="微软雅黑"/>
                <a:cs typeface="微软雅黑"/>
              </a:rPr>
              <a:t>CSMA</a:t>
            </a:r>
            <a:r>
              <a:rPr lang="zh-CN" altLang="en-US" dirty="0">
                <a:solidFill>
                  <a:srgbClr val="C00000"/>
                </a:solidFill>
                <a:latin typeface="微软雅黑"/>
                <a:ea typeface="微软雅黑"/>
                <a:cs typeface="微软雅黑"/>
              </a:rPr>
              <a:t>（</a:t>
            </a:r>
            <a:r>
              <a:rPr lang="en-US" altLang="zh-CN" dirty="0">
                <a:solidFill>
                  <a:srgbClr val="C00000"/>
                </a:solidFill>
                <a:latin typeface="微软雅黑"/>
                <a:ea typeface="微软雅黑"/>
                <a:cs typeface="微软雅黑"/>
              </a:rPr>
              <a:t>Carrier Sense Multiple Access</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：用户在发送数据之前先监听信道，信道占用则不发送数据。</a:t>
            </a:r>
            <a:endParaRPr lang="en-US" altLang="zh-CN" dirty="0">
              <a:latin typeface="微软雅黑"/>
              <a:ea typeface="微软雅黑"/>
              <a:cs typeface="微软雅黑"/>
            </a:endParaRPr>
          </a:p>
          <a:p>
            <a:r>
              <a:rPr lang="en-US" altLang="zh-CN" dirty="0">
                <a:solidFill>
                  <a:srgbClr val="C00000"/>
                </a:solidFill>
                <a:latin typeface="微软雅黑"/>
                <a:ea typeface="微软雅黑"/>
                <a:cs typeface="微软雅黑"/>
              </a:rPr>
              <a:t>CA</a:t>
            </a:r>
            <a:r>
              <a:rPr lang="zh-CN" altLang="en-US" dirty="0">
                <a:solidFill>
                  <a:srgbClr val="C00000"/>
                </a:solidFill>
                <a:latin typeface="微软雅黑"/>
                <a:ea typeface="微软雅黑"/>
                <a:cs typeface="微软雅黑"/>
              </a:rPr>
              <a:t>（</a:t>
            </a:r>
            <a:r>
              <a:rPr lang="en-US" altLang="zh-CN" dirty="0">
                <a:solidFill>
                  <a:srgbClr val="C00000"/>
                </a:solidFill>
                <a:latin typeface="微软雅黑"/>
                <a:ea typeface="微软雅黑"/>
                <a:cs typeface="微软雅黑"/>
              </a:rPr>
              <a:t>Collision </a:t>
            </a:r>
            <a:r>
              <a:rPr lang="en-US" altLang="zh-CN" dirty="0" err="1">
                <a:solidFill>
                  <a:srgbClr val="C00000"/>
                </a:solidFill>
                <a:latin typeface="微软雅黑"/>
                <a:ea typeface="微软雅黑"/>
                <a:cs typeface="微软雅黑"/>
              </a:rPr>
              <a:t>Avoidence</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：冲突避免，要求建立数据链路层确认</a:t>
            </a:r>
            <a:r>
              <a:rPr lang="en-US" altLang="zh-CN" dirty="0">
                <a:latin typeface="微软雅黑"/>
                <a:ea typeface="微软雅黑"/>
                <a:cs typeface="微软雅黑"/>
              </a:rPr>
              <a:t>/</a:t>
            </a:r>
            <a:r>
              <a:rPr lang="zh-CN" altLang="en-US" dirty="0">
                <a:latin typeface="微软雅黑"/>
                <a:ea typeface="微软雅黑"/>
                <a:cs typeface="微软雅黑"/>
              </a:rPr>
              <a:t>重传机制以避免冲突。</a:t>
            </a:r>
            <a:endParaRPr lang="en-US" altLang="zh-CN" dirty="0">
              <a:latin typeface="微软雅黑"/>
              <a:ea typeface="微软雅黑"/>
              <a:cs typeface="微软雅黑"/>
            </a:endParaRPr>
          </a:p>
          <a:p>
            <a:r>
              <a:rPr lang="en-US" altLang="zh-CN" dirty="0">
                <a:solidFill>
                  <a:srgbClr val="C00000"/>
                </a:solidFill>
                <a:latin typeface="微软雅黑"/>
                <a:ea typeface="微软雅黑"/>
                <a:cs typeface="微软雅黑"/>
              </a:rPr>
              <a:t>CD</a:t>
            </a:r>
            <a:r>
              <a:rPr lang="zh-CN" altLang="en-US" dirty="0">
                <a:solidFill>
                  <a:srgbClr val="C00000"/>
                </a:solidFill>
                <a:latin typeface="微软雅黑"/>
                <a:ea typeface="微软雅黑"/>
                <a:cs typeface="微软雅黑"/>
              </a:rPr>
              <a:t>（</a:t>
            </a:r>
            <a:r>
              <a:rPr lang="en-US" altLang="zh-CN" dirty="0">
                <a:solidFill>
                  <a:srgbClr val="C00000"/>
                </a:solidFill>
                <a:latin typeface="微软雅黑"/>
                <a:ea typeface="微软雅黑"/>
                <a:cs typeface="微软雅黑"/>
              </a:rPr>
              <a:t>Collision Detected</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：冲突检测。</a:t>
            </a:r>
            <a:endParaRPr lang="en-US" altLang="zh-CN" dirty="0">
              <a:latin typeface="微软雅黑"/>
              <a:ea typeface="微软雅黑"/>
              <a:cs typeface="微软雅黑"/>
            </a:endParaRPr>
          </a:p>
          <a:p>
            <a:endParaRPr lang="zh-CN" altLang="en-US" dirty="0">
              <a:latin typeface="微软雅黑"/>
              <a:ea typeface="微软雅黑"/>
              <a:cs typeface="微软雅黑"/>
            </a:endParaRPr>
          </a:p>
          <a:p>
            <a:pPr marL="0" indent="0">
              <a:buNone/>
            </a:pPr>
            <a:r>
              <a:rPr lang="en-US" altLang="zh-CN" u="sng" dirty="0">
                <a:latin typeface="微软雅黑"/>
                <a:ea typeface="微软雅黑"/>
                <a:cs typeface="微软雅黑"/>
              </a:rPr>
              <a:t>802.11</a:t>
            </a:r>
            <a:r>
              <a:rPr lang="zh-CN" altLang="en-US" dirty="0">
                <a:latin typeface="微软雅黑"/>
                <a:ea typeface="微软雅黑"/>
                <a:cs typeface="微软雅黑"/>
              </a:rPr>
              <a:t>采用</a:t>
            </a:r>
            <a:r>
              <a:rPr lang="zh-CN" altLang="en-US" u="sng" dirty="0">
                <a:latin typeface="微软雅黑"/>
                <a:ea typeface="微软雅黑"/>
                <a:cs typeface="微软雅黑"/>
              </a:rPr>
              <a:t>带冲突避免的载波监听多路访问协议（</a:t>
            </a:r>
            <a:r>
              <a:rPr lang="en-US" altLang="zh-CN" u="sng" dirty="0">
                <a:latin typeface="微软雅黑"/>
                <a:ea typeface="微软雅黑"/>
                <a:cs typeface="微软雅黑"/>
              </a:rPr>
              <a:t>CSMA/CA</a:t>
            </a:r>
            <a:r>
              <a:rPr lang="zh-CN" altLang="en-US" u="sng" dirty="0">
                <a:latin typeface="微软雅黑"/>
                <a:ea typeface="微软雅黑"/>
                <a:cs typeface="微软雅黑"/>
              </a:rPr>
              <a:t>）</a:t>
            </a:r>
            <a:r>
              <a:rPr lang="zh-CN" altLang="en-US" dirty="0">
                <a:latin typeface="微软雅黑"/>
                <a:ea typeface="微软雅黑"/>
                <a:cs typeface="微软雅黑"/>
              </a:rPr>
              <a:t>，而以太网采用带冲突检测的多载波监听多路访问协议（</a:t>
            </a:r>
            <a:r>
              <a:rPr lang="en-US" altLang="zh-CN" dirty="0">
                <a:latin typeface="微软雅黑"/>
                <a:ea typeface="微软雅黑"/>
                <a:cs typeface="微软雅黑"/>
              </a:rPr>
              <a:t>CSMA/CD</a:t>
            </a:r>
            <a:r>
              <a:rPr lang="zh-CN" altLang="en-US" dirty="0">
                <a:latin typeface="微软雅黑"/>
                <a:ea typeface="微软雅黑"/>
                <a:cs typeface="微软雅黑"/>
              </a:rPr>
              <a:t>）。</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17</a:t>
            </a:fld>
            <a:endParaRPr lang="zh-CN" altLang="en-US" dirty="0"/>
          </a:p>
        </p:txBody>
      </p:sp>
      <p:sp>
        <p:nvSpPr>
          <p:cNvPr id="4" name="标题 3"/>
          <p:cNvSpPr>
            <a:spLocks noGrp="1"/>
          </p:cNvSpPr>
          <p:nvPr>
            <p:ph type="title"/>
          </p:nvPr>
        </p:nvSpPr>
        <p:spPr/>
        <p:txBody>
          <a:bodyPr/>
          <a:lstStyle/>
          <a:p>
            <a:r>
              <a:rPr kumimoji="1" lang="en-US" altLang="zh-CN" dirty="0"/>
              <a:t>802.11</a:t>
            </a:r>
            <a:r>
              <a:rPr kumimoji="1" lang="zh-CN" altLang="en-US" dirty="0"/>
              <a:t>介质访问控制协议</a:t>
            </a:r>
          </a:p>
        </p:txBody>
      </p:sp>
    </p:spTree>
    <p:extLst>
      <p:ext uri="{BB962C8B-B14F-4D97-AF65-F5344CB8AC3E}">
        <p14:creationId xmlns:p14="http://schemas.microsoft.com/office/powerpoint/2010/main" val="1198168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buFont typeface="Arial" charset="0"/>
              <a:buChar char="•"/>
            </a:pPr>
            <a:r>
              <a:rPr lang="zh-CN" altLang="en-US" dirty="0">
                <a:latin typeface="微软雅黑"/>
                <a:ea typeface="微软雅黑"/>
                <a:cs typeface="微软雅黑"/>
              </a:rPr>
              <a:t>冲突检测（</a:t>
            </a:r>
            <a:r>
              <a:rPr lang="en-US" altLang="zh-CN" dirty="0">
                <a:latin typeface="微软雅黑"/>
                <a:ea typeface="微软雅黑"/>
                <a:cs typeface="微软雅黑"/>
              </a:rPr>
              <a:t>CD</a:t>
            </a:r>
            <a:r>
              <a:rPr lang="zh-CN" altLang="en-US" dirty="0">
                <a:latin typeface="微软雅黑"/>
                <a:ea typeface="微软雅黑"/>
                <a:cs typeface="微软雅黑"/>
              </a:rPr>
              <a:t>）需要</a:t>
            </a:r>
            <a:r>
              <a:rPr lang="zh-CN" altLang="en-US" u="sng" dirty="0">
                <a:latin typeface="微软雅黑"/>
                <a:ea typeface="微软雅黑"/>
                <a:cs typeface="微软雅黑"/>
              </a:rPr>
              <a:t>全双工</a:t>
            </a:r>
            <a:r>
              <a:rPr lang="zh-CN" altLang="en-US" dirty="0">
                <a:latin typeface="微软雅黑"/>
                <a:ea typeface="微软雅黑"/>
                <a:cs typeface="微软雅黑"/>
              </a:rPr>
              <a:t>（发送数据同时也可接受数据），硬件代价过高，无线网卡很难同时接收冲突探测帧和发送无线信号。</a:t>
            </a:r>
            <a:endParaRPr lang="en-US" altLang="zh-CN" dirty="0">
              <a:latin typeface="微软雅黑"/>
              <a:ea typeface="微软雅黑"/>
              <a:cs typeface="微软雅黑"/>
            </a:endParaRPr>
          </a:p>
          <a:p>
            <a:pPr>
              <a:lnSpc>
                <a:spcPct val="100000"/>
              </a:lnSpc>
              <a:buFont typeface="Arial" charset="0"/>
              <a:buChar char="•"/>
            </a:pPr>
            <a:endParaRPr lang="zh-CN" altLang="en-US" dirty="0">
              <a:latin typeface="微软雅黑"/>
              <a:ea typeface="微软雅黑"/>
              <a:cs typeface="微软雅黑"/>
            </a:endParaRPr>
          </a:p>
          <a:p>
            <a:pPr>
              <a:lnSpc>
                <a:spcPct val="100000"/>
              </a:lnSpc>
              <a:buFont typeface="Arial" charset="0"/>
              <a:buChar char="•"/>
            </a:pPr>
            <a:r>
              <a:rPr lang="zh-CN" altLang="en-US" dirty="0">
                <a:latin typeface="微软雅黑"/>
                <a:ea typeface="微软雅黑"/>
                <a:cs typeface="微软雅黑"/>
              </a:rPr>
              <a:t>无线信号的</a:t>
            </a:r>
            <a:r>
              <a:rPr lang="zh-CN" altLang="en-US" u="sng" dirty="0">
                <a:latin typeface="微软雅黑"/>
                <a:ea typeface="微软雅黑"/>
                <a:cs typeface="微软雅黑"/>
              </a:rPr>
              <a:t>衰减特性</a:t>
            </a:r>
            <a:r>
              <a:rPr lang="zh-CN" altLang="en-US" dirty="0">
                <a:latin typeface="微软雅黑"/>
                <a:ea typeface="微软雅黑"/>
                <a:cs typeface="微软雅黑"/>
              </a:rPr>
              <a:t>和</a:t>
            </a:r>
            <a:r>
              <a:rPr lang="zh-CN" altLang="en-US" u="sng" dirty="0">
                <a:latin typeface="微软雅黑"/>
                <a:ea typeface="微软雅黑"/>
                <a:cs typeface="微软雅黑"/>
              </a:rPr>
              <a:t>隐藏终端问题</a:t>
            </a:r>
            <a:r>
              <a:rPr lang="zh-CN" altLang="en-US" dirty="0">
                <a:latin typeface="微软雅黑"/>
                <a:ea typeface="微软雅黑"/>
                <a:cs typeface="微软雅黑"/>
              </a:rPr>
              <a:t>使冲突很难被侦测。</a:t>
            </a:r>
          </a:p>
          <a:p>
            <a:pPr>
              <a:lnSpc>
                <a:spcPct val="100000"/>
              </a:lnSpc>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18</a:t>
            </a:fld>
            <a:endParaRPr lang="zh-CN" altLang="en-US" dirty="0"/>
          </a:p>
        </p:txBody>
      </p:sp>
      <p:sp>
        <p:nvSpPr>
          <p:cNvPr id="4" name="标题 3"/>
          <p:cNvSpPr>
            <a:spLocks noGrp="1"/>
          </p:cNvSpPr>
          <p:nvPr>
            <p:ph type="title"/>
          </p:nvPr>
        </p:nvSpPr>
        <p:spPr>
          <a:xfrm>
            <a:off x="644524" y="304800"/>
            <a:ext cx="6108856" cy="995679"/>
          </a:xfrm>
        </p:spPr>
        <p:txBody>
          <a:bodyPr/>
          <a:lstStyle/>
          <a:p>
            <a:r>
              <a:rPr kumimoji="1" lang="zh-CN" altLang="en-US" dirty="0"/>
              <a:t>为什么</a:t>
            </a:r>
            <a:r>
              <a:rPr kumimoji="1" lang="en-US" altLang="zh-CN" dirty="0"/>
              <a:t>802.11</a:t>
            </a:r>
            <a:r>
              <a:rPr kumimoji="1" lang="zh-CN" altLang="en-US" dirty="0"/>
              <a:t>采用</a:t>
            </a:r>
            <a:r>
              <a:rPr kumimoji="1" lang="en-US" altLang="zh-CN" dirty="0"/>
              <a:t>CSMA/CA</a:t>
            </a:r>
            <a:endParaRPr kumimoji="1" lang="zh-CN" altLang="en-US" dirty="0"/>
          </a:p>
        </p:txBody>
      </p:sp>
    </p:spTree>
    <p:extLst>
      <p:ext uri="{BB962C8B-B14F-4D97-AF65-F5344CB8AC3E}">
        <p14:creationId xmlns:p14="http://schemas.microsoft.com/office/powerpoint/2010/main" val="3492674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3969806" cy="4351338"/>
          </a:xfrm>
        </p:spPr>
        <p:txBody>
          <a:bodyPr>
            <a:noAutofit/>
          </a:bodyPr>
          <a:lstStyle/>
          <a:p>
            <a:pPr marL="0" indent="0">
              <a:buNone/>
            </a:pPr>
            <a:r>
              <a:rPr lang="zh-CN" altLang="en-US" sz="2000" dirty="0">
                <a:latin typeface="微软雅黑"/>
                <a:ea typeface="微软雅黑"/>
                <a:cs typeface="微软雅黑"/>
              </a:rPr>
              <a:t>传输端：</a:t>
            </a:r>
          </a:p>
          <a:p>
            <a:pPr>
              <a:buFont typeface="Arial" charset="0"/>
              <a:buChar char="•"/>
            </a:pPr>
            <a:r>
              <a:rPr lang="zh-CN" altLang="en-US" sz="2000" dirty="0">
                <a:latin typeface="微软雅黑"/>
                <a:ea typeface="微软雅黑"/>
                <a:cs typeface="微软雅黑"/>
              </a:rPr>
              <a:t>空闲信道</a:t>
            </a:r>
          </a:p>
          <a:p>
            <a:pPr lvl="1">
              <a:buFont typeface="Wingdings" charset="0"/>
              <a:buChar char="ü"/>
            </a:pPr>
            <a:r>
              <a:rPr lang="zh-CN" altLang="en-US" sz="1800" dirty="0">
                <a:latin typeface="微软雅黑"/>
                <a:ea typeface="微软雅黑"/>
                <a:cs typeface="微软雅黑"/>
              </a:rPr>
              <a:t>若等待</a:t>
            </a:r>
            <a:r>
              <a:rPr lang="en-US" altLang="zh-CN" sz="1800" dirty="0">
                <a:latin typeface="微软雅黑"/>
                <a:ea typeface="微软雅黑"/>
                <a:cs typeface="微软雅黑"/>
              </a:rPr>
              <a:t>DIFS</a:t>
            </a:r>
            <a:r>
              <a:rPr lang="zh-CN" altLang="en-US" sz="1800" dirty="0">
                <a:latin typeface="微软雅黑"/>
                <a:ea typeface="微软雅黑"/>
                <a:cs typeface="微软雅黑"/>
              </a:rPr>
              <a:t>后信道仍空闲，开始传输数据。</a:t>
            </a:r>
          </a:p>
          <a:p>
            <a:pPr>
              <a:buFont typeface="Arial" charset="0"/>
              <a:buChar char="•"/>
            </a:pPr>
            <a:r>
              <a:rPr lang="zh-CN" altLang="en-US" sz="2000" dirty="0">
                <a:latin typeface="微软雅黑"/>
                <a:ea typeface="微软雅黑"/>
                <a:cs typeface="微软雅黑"/>
              </a:rPr>
              <a:t>繁忙信道</a:t>
            </a:r>
          </a:p>
          <a:p>
            <a:pPr lvl="1">
              <a:buFont typeface="Wingdings" charset="0"/>
              <a:buChar char="ü"/>
            </a:pPr>
            <a:r>
              <a:rPr lang="zh-CN" altLang="en-US" sz="1800" dirty="0">
                <a:latin typeface="微软雅黑"/>
                <a:ea typeface="微软雅黑"/>
                <a:cs typeface="微软雅黑"/>
              </a:rPr>
              <a:t>随机退避</a:t>
            </a:r>
          </a:p>
          <a:p>
            <a:pPr lvl="1">
              <a:buFont typeface="Wingdings" charset="0"/>
              <a:buChar char="ü"/>
            </a:pPr>
            <a:r>
              <a:rPr lang="zh-CN" altLang="en-US" sz="1800" dirty="0">
                <a:latin typeface="微软雅黑"/>
                <a:ea typeface="微软雅黑"/>
                <a:cs typeface="微软雅黑"/>
              </a:rPr>
              <a:t>若侦测到信道空闲，减少退避数值</a:t>
            </a:r>
          </a:p>
          <a:p>
            <a:pPr lvl="1">
              <a:buFont typeface="Wingdings" charset="0"/>
              <a:buChar char="ü"/>
            </a:pPr>
            <a:r>
              <a:rPr lang="zh-CN" altLang="en-US" sz="1800" dirty="0">
                <a:latin typeface="微软雅黑"/>
                <a:ea typeface="微软雅黑"/>
                <a:cs typeface="微软雅黑"/>
              </a:rPr>
              <a:t>当退避时间结束后开始发送</a:t>
            </a:r>
          </a:p>
          <a:p>
            <a:pPr lvl="1">
              <a:buFont typeface="Wingdings" charset="0"/>
              <a:buChar char="ü"/>
            </a:pPr>
            <a:r>
              <a:rPr lang="zh-CN" altLang="en-US" sz="1800" dirty="0">
                <a:latin typeface="微软雅黑"/>
                <a:ea typeface="微软雅黑"/>
                <a:cs typeface="微软雅黑"/>
              </a:rPr>
              <a:t>若没有收到</a:t>
            </a:r>
            <a:r>
              <a:rPr lang="en-US" altLang="zh-CN" sz="1800" dirty="0">
                <a:latin typeface="微软雅黑"/>
                <a:ea typeface="微软雅黑"/>
                <a:cs typeface="微软雅黑"/>
              </a:rPr>
              <a:t>ACK</a:t>
            </a:r>
            <a:r>
              <a:rPr lang="zh-CN" altLang="en-US" sz="1800" dirty="0">
                <a:latin typeface="微软雅黑"/>
                <a:ea typeface="微软雅黑"/>
                <a:cs typeface="微软雅黑"/>
              </a:rPr>
              <a:t>，增大退避间隔</a:t>
            </a:r>
          </a:p>
          <a:p>
            <a:pPr marL="0" indent="0">
              <a:buNone/>
            </a:pPr>
            <a:r>
              <a:rPr lang="zh-CN" altLang="en-US" sz="2000" dirty="0">
                <a:latin typeface="微软雅黑"/>
                <a:ea typeface="微软雅黑"/>
                <a:cs typeface="微软雅黑"/>
              </a:rPr>
              <a:t>接收端：</a:t>
            </a:r>
          </a:p>
          <a:p>
            <a:pPr>
              <a:buFont typeface="Arial" charset="0"/>
              <a:buChar char="•"/>
            </a:pPr>
            <a:r>
              <a:rPr lang="zh-CN" altLang="en-US" sz="2000" dirty="0">
                <a:latin typeface="微软雅黑"/>
                <a:ea typeface="微软雅黑"/>
                <a:cs typeface="微软雅黑"/>
              </a:rPr>
              <a:t>接收到数据</a:t>
            </a:r>
          </a:p>
          <a:p>
            <a:pPr lvl="1">
              <a:buFont typeface="Wingdings" charset="0"/>
              <a:buChar char="ü"/>
            </a:pPr>
            <a:r>
              <a:rPr lang="zh-CN" altLang="en-US" sz="1800" dirty="0">
                <a:latin typeface="微软雅黑"/>
                <a:ea typeface="微软雅黑"/>
                <a:cs typeface="微软雅黑"/>
              </a:rPr>
              <a:t>等待</a:t>
            </a:r>
            <a:r>
              <a:rPr lang="en-US" altLang="zh-CN" sz="1800" dirty="0">
                <a:latin typeface="微软雅黑"/>
                <a:ea typeface="微软雅黑"/>
                <a:cs typeface="微软雅黑"/>
              </a:rPr>
              <a:t>SIFS</a:t>
            </a:r>
            <a:r>
              <a:rPr lang="zh-CN" altLang="en-US" sz="1800" dirty="0">
                <a:latin typeface="微软雅黑"/>
                <a:ea typeface="微软雅黑"/>
                <a:cs typeface="微软雅黑"/>
              </a:rPr>
              <a:t>后发送</a:t>
            </a:r>
            <a:r>
              <a:rPr lang="en-US" altLang="zh-CN" sz="1800" dirty="0">
                <a:latin typeface="微软雅黑"/>
                <a:ea typeface="微软雅黑"/>
                <a:cs typeface="微软雅黑"/>
              </a:rPr>
              <a:t>ACK</a:t>
            </a:r>
          </a:p>
          <a:p>
            <a:endParaRPr kumimoji="1" lang="zh-CN" altLang="en-US" sz="2000"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19</a:t>
            </a:fld>
            <a:endParaRPr lang="zh-CN" altLang="en-US" dirty="0"/>
          </a:p>
        </p:txBody>
      </p:sp>
      <p:sp>
        <p:nvSpPr>
          <p:cNvPr id="4" name="标题 3"/>
          <p:cNvSpPr>
            <a:spLocks noGrp="1"/>
          </p:cNvSpPr>
          <p:nvPr>
            <p:ph type="title"/>
          </p:nvPr>
        </p:nvSpPr>
        <p:spPr/>
        <p:txBody>
          <a:bodyPr/>
          <a:lstStyle/>
          <a:p>
            <a:r>
              <a:rPr kumimoji="1" lang="en-US" altLang="zh-CN" dirty="0"/>
              <a:t>CSMA/CA</a:t>
            </a:r>
            <a:r>
              <a:rPr kumimoji="1" lang="zh-CN" altLang="en-US" dirty="0"/>
              <a:t>：信道访问机制</a:t>
            </a:r>
          </a:p>
        </p:txBody>
      </p:sp>
      <p:graphicFrame>
        <p:nvGraphicFramePr>
          <p:cNvPr id="5" name="Content Placeholder 8"/>
          <p:cNvGraphicFramePr>
            <a:graphicFrameLocks noGrp="1" noChangeAspect="1"/>
          </p:cNvGraphicFramePr>
          <p:nvPr>
            <p:extLst>
              <p:ext uri="{D42A27DB-BD31-4B8C-83A1-F6EECF244321}">
                <p14:modId xmlns:p14="http://schemas.microsoft.com/office/powerpoint/2010/main" val="740141463"/>
              </p:ext>
            </p:extLst>
          </p:nvPr>
        </p:nvGraphicFramePr>
        <p:xfrm>
          <a:off x="4691063" y="2635250"/>
          <a:ext cx="3816350" cy="2720975"/>
        </p:xfrm>
        <a:graphic>
          <a:graphicData uri="http://schemas.openxmlformats.org/presentationml/2006/ole">
            <mc:AlternateContent xmlns:mc="http://schemas.openxmlformats.org/markup-compatibility/2006">
              <mc:Choice xmlns:v="urn:schemas-microsoft-com:vml" Requires="v">
                <p:oleObj r:id="rId2" imgW="4279900" imgH="2565400" progId="Visio.Drawing.11">
                  <p:embed/>
                </p:oleObj>
              </mc:Choice>
              <mc:Fallback>
                <p:oleObj r:id="rId2" imgW="4279900" imgH="2565400" progId="Visio.Drawing.11">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063" y="2635250"/>
                        <a:ext cx="3816350" cy="272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3413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latin typeface="微软雅黑"/>
                <a:ea typeface="微软雅黑"/>
                <a:cs typeface="微软雅黑"/>
              </a:rPr>
              <a:t>前一章介绍了介绍了互联网与移动互联网的发展，重点介绍了我国使用的第三代移动通信技术和标准，并讨论了互联网与移动互联网对物联网的意义。</a:t>
            </a:r>
            <a:endParaRPr lang="en-US" altLang="zh-CN" dirty="0">
              <a:latin typeface="微软雅黑"/>
              <a:ea typeface="微软雅黑"/>
              <a:cs typeface="微软雅黑"/>
            </a:endParaRPr>
          </a:p>
        </p:txBody>
      </p:sp>
      <p:sp>
        <p:nvSpPr>
          <p:cNvPr id="3" name="灯片编号占位符 2"/>
          <p:cNvSpPr>
            <a:spLocks noGrp="1"/>
          </p:cNvSpPr>
          <p:nvPr>
            <p:ph type="sldNum" sz="quarter" idx="12"/>
          </p:nvPr>
        </p:nvSpPr>
        <p:spPr/>
        <p:txBody>
          <a:bodyPr/>
          <a:lstStyle/>
          <a:p>
            <a:fld id="{0503CE10-F9D3-4072-A615-6A95AA0B7B65}" type="slidenum">
              <a:rPr lang="zh-CN" altLang="en-US" smtClean="0"/>
              <a:t>2</a:t>
            </a:fld>
            <a:endParaRPr lang="zh-CN" altLang="en-US"/>
          </a:p>
        </p:txBody>
      </p:sp>
      <p:sp>
        <p:nvSpPr>
          <p:cNvPr id="4" name="标题 3"/>
          <p:cNvSpPr>
            <a:spLocks noGrp="1"/>
          </p:cNvSpPr>
          <p:nvPr>
            <p:ph type="title"/>
          </p:nvPr>
        </p:nvSpPr>
        <p:spPr/>
        <p:txBody>
          <a:bodyPr/>
          <a:lstStyle/>
          <a:p>
            <a:r>
              <a:rPr lang="zh-CN" altLang="en-US" dirty="0"/>
              <a:t>内容回顾</a:t>
            </a:r>
          </a:p>
        </p:txBody>
      </p:sp>
    </p:spTree>
    <p:extLst>
      <p:ext uri="{BB962C8B-B14F-4D97-AF65-F5344CB8AC3E}">
        <p14:creationId xmlns:p14="http://schemas.microsoft.com/office/powerpoint/2010/main" val="3888852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latin typeface="微软雅黑"/>
                <a:ea typeface="微软雅黑"/>
                <a:cs typeface="微软雅黑"/>
              </a:rPr>
              <a:t>为了避免冲突和“</a:t>
            </a:r>
            <a:r>
              <a:rPr lang="zh-CN" altLang="en-US" u="sng" dirty="0">
                <a:latin typeface="微软雅黑"/>
                <a:ea typeface="微软雅黑"/>
                <a:cs typeface="微软雅黑"/>
              </a:rPr>
              <a:t>隐藏终端</a:t>
            </a:r>
            <a:r>
              <a:rPr lang="zh-CN" altLang="en-US" dirty="0">
                <a:latin typeface="微软雅黑"/>
                <a:ea typeface="微软雅黑"/>
                <a:cs typeface="微软雅黑"/>
              </a:rPr>
              <a:t>”，发送端可以</a:t>
            </a:r>
            <a:r>
              <a:rPr lang="zh-CN" altLang="en-US" u="sng" dirty="0">
                <a:latin typeface="微软雅黑"/>
                <a:ea typeface="微软雅黑"/>
                <a:cs typeface="微软雅黑"/>
              </a:rPr>
              <a:t>请求预留信道</a:t>
            </a:r>
            <a:r>
              <a:rPr lang="zh-CN" altLang="en-US" dirty="0">
                <a:latin typeface="微软雅黑"/>
                <a:ea typeface="微软雅黑"/>
                <a:cs typeface="微软雅黑"/>
              </a:rPr>
              <a:t>而不是随机访问，通过</a:t>
            </a:r>
            <a:r>
              <a:rPr lang="en-US" altLang="zh-CN" u="sng" dirty="0">
                <a:latin typeface="微软雅黑"/>
                <a:ea typeface="微软雅黑"/>
                <a:cs typeface="微软雅黑"/>
              </a:rPr>
              <a:t>RTS</a:t>
            </a:r>
            <a:r>
              <a:rPr lang="zh-CN" altLang="en-US" dirty="0">
                <a:latin typeface="微软雅黑"/>
                <a:ea typeface="微软雅黑"/>
                <a:cs typeface="微软雅黑"/>
              </a:rPr>
              <a:t>（</a:t>
            </a:r>
            <a:r>
              <a:rPr lang="en-US" altLang="zh-CN" dirty="0">
                <a:latin typeface="微软雅黑"/>
                <a:ea typeface="微软雅黑"/>
                <a:cs typeface="微软雅黑"/>
              </a:rPr>
              <a:t>Request to Send</a:t>
            </a:r>
            <a:r>
              <a:rPr lang="zh-CN" altLang="en-US" dirty="0">
                <a:latin typeface="微软雅黑"/>
                <a:ea typeface="微软雅黑"/>
                <a:cs typeface="微软雅黑"/>
              </a:rPr>
              <a:t>）和</a:t>
            </a:r>
            <a:r>
              <a:rPr lang="en-US" altLang="zh-CN" u="sng" dirty="0">
                <a:latin typeface="微软雅黑"/>
                <a:ea typeface="微软雅黑"/>
                <a:cs typeface="微软雅黑"/>
              </a:rPr>
              <a:t>CTS</a:t>
            </a:r>
            <a:r>
              <a:rPr lang="zh-CN" altLang="en-US" dirty="0">
                <a:latin typeface="微软雅黑"/>
                <a:ea typeface="微软雅黑"/>
                <a:cs typeface="微软雅黑"/>
              </a:rPr>
              <a:t>（</a:t>
            </a:r>
            <a:r>
              <a:rPr lang="en-US" altLang="zh-CN" dirty="0">
                <a:latin typeface="微软雅黑"/>
                <a:ea typeface="微软雅黑"/>
                <a:cs typeface="微软雅黑"/>
              </a:rPr>
              <a:t>Clear to Send</a:t>
            </a:r>
            <a:r>
              <a:rPr lang="zh-CN" altLang="en-US" dirty="0">
                <a:latin typeface="微软雅黑"/>
                <a:ea typeface="微软雅黑"/>
                <a:cs typeface="微软雅黑"/>
              </a:rPr>
              <a:t>）实现。</a:t>
            </a:r>
            <a:endParaRPr lang="en-US" altLang="zh-CN" dirty="0">
              <a:latin typeface="微软雅黑"/>
              <a:ea typeface="微软雅黑"/>
              <a:cs typeface="微软雅黑"/>
            </a:endParaRPr>
          </a:p>
          <a:p>
            <a:pPr>
              <a:buFont typeface="Arial" charset="0"/>
              <a:buChar char="•"/>
            </a:pPr>
            <a:r>
              <a:rPr lang="zh-CN" altLang="en-US" dirty="0">
                <a:latin typeface="微软雅黑"/>
                <a:ea typeface="微软雅黑"/>
                <a:cs typeface="微软雅黑"/>
              </a:rPr>
              <a:t>发送端</a:t>
            </a:r>
            <a:endParaRPr lang="en-US" altLang="zh-CN" dirty="0">
              <a:latin typeface="微软雅黑"/>
              <a:ea typeface="微软雅黑"/>
              <a:cs typeface="微软雅黑"/>
            </a:endParaRPr>
          </a:p>
          <a:p>
            <a:pPr lvl="1">
              <a:buFont typeface="Arial" charset="0"/>
              <a:buChar char="•"/>
            </a:pPr>
            <a:r>
              <a:rPr lang="zh-CN" altLang="en-US" dirty="0">
                <a:latin typeface="微软雅黑"/>
                <a:ea typeface="微软雅黑"/>
                <a:cs typeface="微软雅黑"/>
              </a:rPr>
              <a:t>使用</a:t>
            </a:r>
            <a:r>
              <a:rPr lang="en-US" altLang="zh-CN" dirty="0">
                <a:latin typeface="微软雅黑"/>
                <a:ea typeface="微软雅黑"/>
                <a:cs typeface="微软雅黑"/>
              </a:rPr>
              <a:t>CSMA/CA</a:t>
            </a:r>
            <a:r>
              <a:rPr lang="zh-CN" altLang="en-US" dirty="0">
                <a:latin typeface="微软雅黑"/>
                <a:ea typeface="微软雅黑"/>
                <a:cs typeface="微软雅黑"/>
              </a:rPr>
              <a:t>向接入</a:t>
            </a:r>
            <a:br>
              <a:rPr lang="en-US" altLang="zh-CN" dirty="0">
                <a:latin typeface="微软雅黑"/>
                <a:ea typeface="微软雅黑"/>
                <a:cs typeface="微软雅黑"/>
              </a:rPr>
            </a:br>
            <a:r>
              <a:rPr lang="zh-CN" altLang="en-US" dirty="0">
                <a:latin typeface="微软雅黑"/>
                <a:ea typeface="微软雅黑"/>
                <a:cs typeface="微软雅黑"/>
              </a:rPr>
              <a:t>点发送</a:t>
            </a:r>
            <a:r>
              <a:rPr lang="en-US" altLang="zh-CN" dirty="0">
                <a:latin typeface="微软雅黑"/>
                <a:ea typeface="微软雅黑"/>
                <a:cs typeface="微软雅黑"/>
              </a:rPr>
              <a:t>RTS</a:t>
            </a:r>
          </a:p>
          <a:p>
            <a:pPr>
              <a:buFont typeface="Arial" charset="0"/>
              <a:buChar char="•"/>
            </a:pPr>
            <a:r>
              <a:rPr lang="zh-CN" altLang="en-US" dirty="0">
                <a:latin typeface="微软雅黑"/>
                <a:ea typeface="微软雅黑"/>
                <a:cs typeface="微软雅黑"/>
              </a:rPr>
              <a:t>接入点</a:t>
            </a:r>
            <a:endParaRPr lang="en-US" altLang="zh-CN" dirty="0">
              <a:latin typeface="微软雅黑"/>
              <a:ea typeface="微软雅黑"/>
              <a:cs typeface="微软雅黑"/>
            </a:endParaRPr>
          </a:p>
          <a:p>
            <a:pPr lvl="1">
              <a:buFont typeface="Arial" charset="0"/>
              <a:buChar char="•"/>
            </a:pPr>
            <a:r>
              <a:rPr lang="zh-CN" altLang="en-US" dirty="0">
                <a:latin typeface="微软雅黑"/>
                <a:ea typeface="微软雅黑"/>
                <a:cs typeface="微软雅黑"/>
              </a:rPr>
              <a:t>广播</a:t>
            </a:r>
            <a:r>
              <a:rPr lang="en-US" altLang="zh-CN" dirty="0">
                <a:latin typeface="微软雅黑"/>
                <a:ea typeface="微软雅黑"/>
                <a:cs typeface="微软雅黑"/>
              </a:rPr>
              <a:t>CTS</a:t>
            </a:r>
          </a:p>
          <a:p>
            <a:pPr>
              <a:buFont typeface="Arial" charset="0"/>
              <a:buChar char="•"/>
            </a:pPr>
            <a:r>
              <a:rPr lang="zh-CN" altLang="en-US" dirty="0">
                <a:latin typeface="微软雅黑"/>
                <a:ea typeface="微软雅黑"/>
                <a:cs typeface="微软雅黑"/>
              </a:rPr>
              <a:t>接收到</a:t>
            </a:r>
            <a:r>
              <a:rPr lang="en-US" altLang="zh-CN" dirty="0">
                <a:latin typeface="微软雅黑"/>
                <a:ea typeface="微软雅黑"/>
                <a:cs typeface="微软雅黑"/>
              </a:rPr>
              <a:t>CTS</a:t>
            </a:r>
            <a:r>
              <a:rPr lang="zh-CN" altLang="en-US" dirty="0">
                <a:latin typeface="微软雅黑"/>
                <a:ea typeface="微软雅黑"/>
                <a:cs typeface="微软雅黑"/>
              </a:rPr>
              <a:t>的用户</a:t>
            </a:r>
            <a:endParaRPr lang="en-US" altLang="zh-CN" dirty="0">
              <a:latin typeface="微软雅黑"/>
              <a:ea typeface="微软雅黑"/>
              <a:cs typeface="微软雅黑"/>
            </a:endParaRPr>
          </a:p>
          <a:p>
            <a:pPr lvl="1">
              <a:buFont typeface="Arial" charset="0"/>
              <a:buChar char="•"/>
            </a:pPr>
            <a:r>
              <a:rPr lang="en-US" altLang="zh-CN" dirty="0">
                <a:latin typeface="微软雅黑"/>
                <a:ea typeface="微软雅黑"/>
                <a:cs typeface="微软雅黑"/>
              </a:rPr>
              <a:t>RTS</a:t>
            </a:r>
            <a:r>
              <a:rPr lang="zh-CN" altLang="en-US" dirty="0">
                <a:latin typeface="微软雅黑"/>
                <a:ea typeface="微软雅黑"/>
                <a:cs typeface="微软雅黑"/>
              </a:rPr>
              <a:t>发送者发送数据</a:t>
            </a:r>
            <a:endParaRPr lang="en-US" altLang="zh-CN" dirty="0">
              <a:latin typeface="微软雅黑"/>
              <a:ea typeface="微软雅黑"/>
              <a:cs typeface="微软雅黑"/>
            </a:endParaRPr>
          </a:p>
          <a:p>
            <a:pPr lvl="1">
              <a:buFont typeface="Arial" charset="0"/>
              <a:buChar char="•"/>
            </a:pPr>
            <a:r>
              <a:rPr lang="zh-CN" altLang="en-US" dirty="0">
                <a:latin typeface="微软雅黑"/>
                <a:ea typeface="微软雅黑"/>
                <a:cs typeface="微软雅黑"/>
              </a:rPr>
              <a:t>其它用户延后其发送</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20</a:t>
            </a:fld>
            <a:endParaRPr lang="zh-CN" altLang="en-US" dirty="0"/>
          </a:p>
        </p:txBody>
      </p:sp>
      <p:sp>
        <p:nvSpPr>
          <p:cNvPr id="4" name="标题 3"/>
          <p:cNvSpPr>
            <a:spLocks noGrp="1"/>
          </p:cNvSpPr>
          <p:nvPr>
            <p:ph type="title"/>
          </p:nvPr>
        </p:nvSpPr>
        <p:spPr/>
        <p:txBody>
          <a:bodyPr/>
          <a:lstStyle/>
          <a:p>
            <a:r>
              <a:rPr kumimoji="1" lang="en-US" altLang="zh-CN" dirty="0"/>
              <a:t>RTS</a:t>
            </a:r>
            <a:r>
              <a:rPr kumimoji="1" lang="zh-CN" altLang="en-US" dirty="0"/>
              <a:t>和</a:t>
            </a:r>
            <a:r>
              <a:rPr kumimoji="1" lang="en-US" altLang="zh-CN" dirty="0"/>
              <a:t>CTS</a:t>
            </a:r>
            <a:r>
              <a:rPr kumimoji="1" lang="zh-CN" altLang="en-US" dirty="0"/>
              <a:t>机制：</a:t>
            </a:r>
            <a:br>
              <a:rPr kumimoji="1" lang="en-US" altLang="zh-CN" dirty="0"/>
            </a:br>
            <a:r>
              <a:rPr kumimoji="1" lang="en-US" altLang="zh-CN" dirty="0"/>
              <a:t>			</a:t>
            </a:r>
            <a:r>
              <a:rPr kumimoji="1" lang="zh-CN" altLang="en-US" dirty="0"/>
              <a:t>预留信道（</a:t>
            </a:r>
            <a:r>
              <a:rPr kumimoji="1" lang="en-US" altLang="zh-CN" dirty="0"/>
              <a:t>1</a:t>
            </a:r>
            <a:r>
              <a:rPr kumimoji="1" lang="zh-CN" altLang="en-US" dirty="0"/>
              <a:t>）</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417" y="3521626"/>
            <a:ext cx="4758527" cy="2121582"/>
          </a:xfrm>
          <a:prstGeom prst="rect">
            <a:avLst/>
          </a:prstGeom>
        </p:spPr>
      </p:pic>
    </p:spTree>
    <p:extLst>
      <p:ext uri="{BB962C8B-B14F-4D97-AF65-F5344CB8AC3E}">
        <p14:creationId xmlns:p14="http://schemas.microsoft.com/office/powerpoint/2010/main" val="389191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92673" y="1902600"/>
            <a:ext cx="3334871" cy="4351338"/>
          </a:xfrm>
        </p:spPr>
        <p:txBody>
          <a:bodyPr>
            <a:normAutofit/>
          </a:bodyPr>
          <a:lstStyle/>
          <a:p>
            <a:pPr>
              <a:buFont typeface="Arial" charset="0"/>
              <a:buChar char="•"/>
            </a:pPr>
            <a:r>
              <a:rPr lang="zh-CN" altLang="en-US" dirty="0">
                <a:latin typeface="微软雅黑"/>
                <a:ea typeface="微软雅黑"/>
                <a:cs typeface="微软雅黑"/>
              </a:rPr>
              <a:t>虽然</a:t>
            </a:r>
            <a:r>
              <a:rPr lang="en-US" altLang="zh-CN" dirty="0">
                <a:latin typeface="微软雅黑"/>
                <a:ea typeface="微软雅黑"/>
                <a:cs typeface="微软雅黑"/>
              </a:rPr>
              <a:t>RTS</a:t>
            </a:r>
            <a:r>
              <a:rPr lang="zh-CN" altLang="en-US" dirty="0">
                <a:latin typeface="微软雅黑"/>
                <a:ea typeface="微软雅黑"/>
                <a:cs typeface="微软雅黑"/>
              </a:rPr>
              <a:t>可能会冲突，但由于</a:t>
            </a:r>
            <a:r>
              <a:rPr lang="en-US" altLang="zh-CN" u="sng" dirty="0">
                <a:latin typeface="微软雅黑"/>
                <a:ea typeface="微软雅黑"/>
                <a:cs typeface="微软雅黑"/>
              </a:rPr>
              <a:t>RTS</a:t>
            </a:r>
            <a:r>
              <a:rPr lang="zh-CN" altLang="en-US" u="sng" dirty="0">
                <a:latin typeface="微软雅黑"/>
                <a:ea typeface="微软雅黑"/>
                <a:cs typeface="微软雅黑"/>
              </a:rPr>
              <a:t>很短</a:t>
            </a:r>
            <a:r>
              <a:rPr lang="zh-CN" altLang="en-US" dirty="0">
                <a:latin typeface="微软雅黑"/>
                <a:ea typeface="微软雅黑"/>
                <a:cs typeface="微软雅黑"/>
              </a:rPr>
              <a:t>，</a:t>
            </a:r>
            <a:r>
              <a:rPr lang="zh-CN" altLang="en-US" u="sng" dirty="0">
                <a:latin typeface="微软雅黑"/>
                <a:ea typeface="微软雅黑"/>
                <a:cs typeface="微软雅黑"/>
              </a:rPr>
              <a:t>冲突概率较小</a:t>
            </a:r>
            <a:r>
              <a:rPr lang="zh-CN" altLang="en-US" dirty="0">
                <a:latin typeface="微软雅黑"/>
                <a:ea typeface="微软雅黑"/>
                <a:cs typeface="微软雅黑"/>
              </a:rPr>
              <a:t>。但是同时会</a:t>
            </a:r>
            <a:r>
              <a:rPr lang="zh-CN" altLang="en-US" u="sng" dirty="0">
                <a:latin typeface="微软雅黑"/>
                <a:ea typeface="微软雅黑"/>
                <a:cs typeface="微软雅黑"/>
              </a:rPr>
              <a:t>增加传输延时</a:t>
            </a:r>
            <a:r>
              <a:rPr lang="zh-CN" altLang="en-US" dirty="0">
                <a:latin typeface="微软雅黑"/>
                <a:ea typeface="微软雅黑"/>
                <a:cs typeface="微软雅黑"/>
              </a:rPr>
              <a:t>和</a:t>
            </a:r>
            <a:r>
              <a:rPr lang="zh-CN" altLang="en-US" u="sng" dirty="0">
                <a:latin typeface="微软雅黑"/>
                <a:ea typeface="微软雅黑"/>
                <a:cs typeface="微软雅黑"/>
              </a:rPr>
              <a:t>降低信道利用率</a:t>
            </a:r>
            <a:r>
              <a:rPr lang="zh-CN" altLang="en-US" dirty="0">
                <a:latin typeface="微软雅黑"/>
                <a:ea typeface="微软雅黑"/>
                <a:cs typeface="微软雅黑"/>
              </a:rPr>
              <a:t>。</a:t>
            </a:r>
            <a:endParaRPr lang="en-US" altLang="zh-CN" dirty="0">
              <a:latin typeface="微软雅黑"/>
              <a:ea typeface="微软雅黑"/>
              <a:cs typeface="微软雅黑"/>
            </a:endParaRPr>
          </a:p>
          <a:p>
            <a:pPr>
              <a:buFont typeface="Arial" charset="0"/>
              <a:buChar char="•"/>
            </a:pPr>
            <a:endParaRPr lang="en-US" altLang="zh-CN" dirty="0">
              <a:latin typeface="微软雅黑"/>
              <a:ea typeface="微软雅黑"/>
              <a:cs typeface="微软雅黑"/>
            </a:endParaRPr>
          </a:p>
          <a:p>
            <a:pPr>
              <a:buFont typeface="Arial" charset="0"/>
              <a:buChar char="•"/>
            </a:pPr>
            <a:r>
              <a:rPr lang="en-US" altLang="zh-CN" dirty="0">
                <a:latin typeface="微软雅黑"/>
                <a:ea typeface="微软雅黑"/>
                <a:cs typeface="微软雅黑"/>
              </a:rPr>
              <a:t>RTS</a:t>
            </a:r>
            <a:r>
              <a:rPr lang="zh-CN" altLang="en-US" dirty="0">
                <a:latin typeface="微软雅黑"/>
                <a:ea typeface="微软雅黑"/>
                <a:cs typeface="微软雅黑"/>
              </a:rPr>
              <a:t>和</a:t>
            </a:r>
            <a:r>
              <a:rPr lang="en-US" altLang="zh-CN" dirty="0">
                <a:latin typeface="微软雅黑"/>
                <a:ea typeface="微软雅黑"/>
                <a:cs typeface="微软雅黑"/>
              </a:rPr>
              <a:t>CTS</a:t>
            </a:r>
            <a:r>
              <a:rPr lang="zh-CN" altLang="en-US" dirty="0">
                <a:latin typeface="微软雅黑"/>
                <a:ea typeface="微软雅黑"/>
                <a:cs typeface="微软雅黑"/>
              </a:rPr>
              <a:t>机制</a:t>
            </a:r>
            <a:r>
              <a:rPr lang="zh-CN" altLang="en-US" u="sng" dirty="0">
                <a:latin typeface="微软雅黑"/>
                <a:ea typeface="微软雅黑"/>
                <a:cs typeface="微软雅黑"/>
              </a:rPr>
              <a:t>适用于冲突发生概率较高的情境中</a:t>
            </a:r>
            <a:r>
              <a:rPr lang="zh-CN" altLang="en-US" dirty="0">
                <a:latin typeface="微软雅黑"/>
                <a:ea typeface="微软雅黑"/>
                <a:cs typeface="微软雅黑"/>
              </a:rPr>
              <a:t>，如无线网络用户每次都需传输较长数据帧时。</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21</a:t>
            </a:fld>
            <a:endParaRPr lang="zh-CN" altLang="en-US" dirty="0"/>
          </a:p>
        </p:txBody>
      </p:sp>
      <p:sp>
        <p:nvSpPr>
          <p:cNvPr id="4" name="标题 3"/>
          <p:cNvSpPr>
            <a:spLocks noGrp="1"/>
          </p:cNvSpPr>
          <p:nvPr>
            <p:ph type="title"/>
          </p:nvPr>
        </p:nvSpPr>
        <p:spPr>
          <a:xfrm>
            <a:off x="644524" y="304800"/>
            <a:ext cx="6147337" cy="995679"/>
          </a:xfrm>
        </p:spPr>
        <p:txBody>
          <a:bodyPr/>
          <a:lstStyle/>
          <a:p>
            <a:r>
              <a:rPr kumimoji="1" lang="en-US" altLang="zh-CN" dirty="0"/>
              <a:t>RTS</a:t>
            </a:r>
            <a:r>
              <a:rPr kumimoji="1" lang="zh-CN" altLang="en-US" dirty="0"/>
              <a:t>和</a:t>
            </a:r>
            <a:r>
              <a:rPr kumimoji="1" lang="en-US" altLang="zh-CN" dirty="0"/>
              <a:t>CTS</a:t>
            </a:r>
            <a:r>
              <a:rPr kumimoji="1" lang="zh-CN" altLang="en-US" dirty="0"/>
              <a:t>机制：</a:t>
            </a:r>
            <a:br>
              <a:rPr kumimoji="1" lang="en-US" altLang="zh-CN" dirty="0"/>
            </a:br>
            <a:r>
              <a:rPr kumimoji="1" lang="en-US" altLang="zh-CN" dirty="0"/>
              <a:t>			</a:t>
            </a:r>
            <a:r>
              <a:rPr kumimoji="1" lang="zh-CN" altLang="en-US" dirty="0"/>
              <a:t>预留信道（</a:t>
            </a:r>
            <a:r>
              <a:rPr kumimoji="1" lang="en-US" altLang="zh-CN" dirty="0"/>
              <a:t>2</a:t>
            </a:r>
            <a:r>
              <a:rPr kumimoji="1" lang="zh-CN" altLang="en-US" dirty="0"/>
              <a:t>）</a:t>
            </a:r>
          </a:p>
        </p:txBody>
      </p:sp>
      <p:grpSp>
        <p:nvGrpSpPr>
          <p:cNvPr id="5" name="组合 7"/>
          <p:cNvGrpSpPr>
            <a:grpSpLocks/>
          </p:cNvGrpSpPr>
          <p:nvPr/>
        </p:nvGrpSpPr>
        <p:grpSpPr bwMode="auto">
          <a:xfrm>
            <a:off x="414860" y="1862867"/>
            <a:ext cx="5573712" cy="3763962"/>
            <a:chOff x="620713" y="1368425"/>
            <a:chExt cx="8301008" cy="5032375"/>
          </a:xfrm>
        </p:grpSpPr>
        <p:sp>
          <p:nvSpPr>
            <p:cNvPr id="6" name="Text Box 15"/>
            <p:cNvSpPr txBox="1">
              <a:spLocks noChangeArrowheads="1"/>
            </p:cNvSpPr>
            <p:nvPr/>
          </p:nvSpPr>
          <p:spPr bwMode="auto">
            <a:xfrm>
              <a:off x="4500506" y="1663448"/>
              <a:ext cx="1307451" cy="494536"/>
            </a:xfrm>
            <a:prstGeom prst="rect">
              <a:avLst/>
            </a:prstGeom>
            <a:noFill/>
            <a:ln w="9525">
              <a:noFill/>
              <a:miter lim="800000"/>
              <a:headEnd/>
              <a:tailEnd/>
            </a:ln>
          </p:spPr>
          <p:txBody>
            <a:bodyPr wrap="none">
              <a:spAutoFit/>
            </a:bodyPr>
            <a:lstStyle/>
            <a:p>
              <a:pPr>
                <a:defRPr/>
              </a:pPr>
              <a:r>
                <a:rPr lang="zh-CN" altLang="en-US">
                  <a:latin typeface="+mn-lt"/>
                  <a:ea typeface="宋体" pitchFamily="2" charset="-122"/>
                  <a:cs typeface="+mn-cs"/>
                </a:rPr>
                <a:t>接入点</a:t>
              </a:r>
              <a:endParaRPr lang="en-US" altLang="zh-TW">
                <a:latin typeface="+mn-lt"/>
                <a:ea typeface="PMingLiU" pitchFamily="18" charset="-120"/>
                <a:cs typeface="+mn-cs"/>
              </a:endParaRPr>
            </a:p>
          </p:txBody>
        </p:sp>
        <p:grpSp>
          <p:nvGrpSpPr>
            <p:cNvPr id="7" name="Group 16"/>
            <p:cNvGrpSpPr>
              <a:grpSpLocks/>
            </p:cNvGrpSpPr>
            <p:nvPr/>
          </p:nvGrpSpPr>
          <p:grpSpPr bwMode="auto">
            <a:xfrm>
              <a:off x="4078288" y="1379538"/>
              <a:ext cx="782637" cy="571500"/>
              <a:chOff x="1160" y="2192"/>
              <a:chExt cx="589" cy="440"/>
            </a:xfrm>
          </p:grpSpPr>
          <p:pic>
            <p:nvPicPr>
              <p:cNvPr id="43" name="Picture 17"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AutoShape 18"/>
              <p:cNvSpPr>
                <a:spLocks noChangeAspect="1" noChangeArrowheads="1" noTextEdit="1"/>
              </p:cNvSpPr>
              <p:nvPr/>
            </p:nvSpPr>
            <p:spPr bwMode="auto">
              <a:xfrm>
                <a:off x="1156" y="2192"/>
                <a:ext cx="589" cy="221"/>
              </a:xfrm>
              <a:prstGeom prst="rect">
                <a:avLst/>
              </a:prstGeom>
              <a:noFill/>
              <a:ln w="9525">
                <a:noFill/>
                <a:miter lim="800000"/>
                <a:headEnd/>
                <a:tailEnd/>
              </a:ln>
            </p:spPr>
            <p:txBody>
              <a:bodyPr/>
              <a:lstStyle/>
              <a:p>
                <a:pPr>
                  <a:defRPr/>
                </a:pPr>
                <a:endParaRPr lang="zh-CN" altLang="en-US">
                  <a:latin typeface="+mn-lt"/>
                  <a:ea typeface="宋体" pitchFamily="2" charset="-122"/>
                  <a:cs typeface="+mn-cs"/>
                </a:endParaRPr>
              </a:p>
            </p:txBody>
          </p:sp>
          <p:sp>
            <p:nvSpPr>
              <p:cNvPr id="45" name="Freeform 19"/>
              <p:cNvSpPr>
                <a:spLocks/>
              </p:cNvSpPr>
              <p:nvPr/>
            </p:nvSpPr>
            <p:spPr bwMode="auto">
              <a:xfrm>
                <a:off x="1282" y="2231"/>
                <a:ext cx="84" cy="101"/>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w="9525">
                <a:noFill/>
                <a:round/>
                <a:headEnd/>
                <a:tailEnd/>
              </a:ln>
            </p:spPr>
            <p:txBody>
              <a:bodyPr/>
              <a:lstStyle/>
              <a:p>
                <a:pPr>
                  <a:defRPr/>
                </a:pPr>
                <a:endParaRPr lang="zh-CN" altLang="en-US">
                  <a:latin typeface="+mn-lt"/>
                  <a:ea typeface="宋体" pitchFamily="2" charset="-122"/>
                  <a:cs typeface="+mn-cs"/>
                </a:endParaRPr>
              </a:p>
            </p:txBody>
          </p:sp>
          <p:sp>
            <p:nvSpPr>
              <p:cNvPr id="46" name="Freeform 20"/>
              <p:cNvSpPr>
                <a:spLocks/>
              </p:cNvSpPr>
              <p:nvPr/>
            </p:nvSpPr>
            <p:spPr bwMode="auto">
              <a:xfrm>
                <a:off x="1423" y="2229"/>
                <a:ext cx="53" cy="80"/>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w="9525">
                <a:noFill/>
                <a:round/>
                <a:headEnd/>
                <a:tailEnd/>
              </a:ln>
            </p:spPr>
            <p:txBody>
              <a:bodyPr/>
              <a:lstStyle/>
              <a:p>
                <a:pPr>
                  <a:defRPr/>
                </a:pPr>
                <a:endParaRPr lang="zh-CN" altLang="en-US">
                  <a:latin typeface="+mn-lt"/>
                  <a:ea typeface="宋体" pitchFamily="2" charset="-122"/>
                  <a:cs typeface="+mn-cs"/>
                </a:endParaRPr>
              </a:p>
            </p:txBody>
          </p:sp>
          <p:sp>
            <p:nvSpPr>
              <p:cNvPr id="47" name="Freeform 21"/>
              <p:cNvSpPr>
                <a:spLocks/>
              </p:cNvSpPr>
              <p:nvPr/>
            </p:nvSpPr>
            <p:spPr bwMode="auto">
              <a:xfrm>
                <a:off x="1229" y="2211"/>
                <a:ext cx="133" cy="162"/>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w="9525">
                <a:noFill/>
                <a:round/>
                <a:headEnd/>
                <a:tailEnd/>
              </a:ln>
            </p:spPr>
            <p:txBody>
              <a:bodyPr/>
              <a:lstStyle/>
              <a:p>
                <a:pPr>
                  <a:defRPr/>
                </a:pPr>
                <a:endParaRPr lang="zh-CN" altLang="en-US">
                  <a:latin typeface="+mn-lt"/>
                  <a:ea typeface="宋体" pitchFamily="2" charset="-122"/>
                  <a:cs typeface="+mn-cs"/>
                </a:endParaRPr>
              </a:p>
            </p:txBody>
          </p:sp>
          <p:sp>
            <p:nvSpPr>
              <p:cNvPr id="48" name="Freeform 22"/>
              <p:cNvSpPr>
                <a:spLocks/>
              </p:cNvSpPr>
              <p:nvPr/>
            </p:nvSpPr>
            <p:spPr bwMode="auto">
              <a:xfrm>
                <a:off x="1419" y="2206"/>
                <a:ext cx="116" cy="108"/>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w="9525">
                <a:noFill/>
                <a:round/>
                <a:headEnd/>
                <a:tailEnd/>
              </a:ln>
            </p:spPr>
            <p:txBody>
              <a:bodyPr/>
              <a:lstStyle/>
              <a:p>
                <a:pPr>
                  <a:defRPr/>
                </a:pPr>
                <a:endParaRPr lang="zh-CN" altLang="en-US">
                  <a:latin typeface="+mn-lt"/>
                  <a:ea typeface="宋体" pitchFamily="2" charset="-122"/>
                  <a:cs typeface="+mn-cs"/>
                </a:endParaRPr>
              </a:p>
            </p:txBody>
          </p:sp>
          <p:sp>
            <p:nvSpPr>
              <p:cNvPr id="49" name="Freeform 23"/>
              <p:cNvSpPr>
                <a:spLocks/>
              </p:cNvSpPr>
              <p:nvPr/>
            </p:nvSpPr>
            <p:spPr bwMode="auto">
              <a:xfrm>
                <a:off x="1181" y="2255"/>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w="9525">
                <a:noFill/>
                <a:round/>
                <a:headEnd/>
                <a:tailEnd/>
              </a:ln>
            </p:spPr>
            <p:txBody>
              <a:bodyPr/>
              <a:lstStyle/>
              <a:p>
                <a:pPr>
                  <a:defRPr/>
                </a:pPr>
                <a:endParaRPr lang="zh-CN" altLang="en-US">
                  <a:latin typeface="+mn-lt"/>
                  <a:ea typeface="宋体" pitchFamily="2" charset="-122"/>
                  <a:cs typeface="+mn-cs"/>
                </a:endParaRPr>
              </a:p>
            </p:txBody>
          </p:sp>
          <p:sp>
            <p:nvSpPr>
              <p:cNvPr id="50" name="Freeform 24"/>
              <p:cNvSpPr>
                <a:spLocks/>
              </p:cNvSpPr>
              <p:nvPr/>
            </p:nvSpPr>
            <p:spPr bwMode="auto">
              <a:xfrm>
                <a:off x="1512"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w="9525">
                <a:noFill/>
                <a:round/>
                <a:headEnd/>
                <a:tailEnd/>
              </a:ln>
            </p:spPr>
            <p:txBody>
              <a:bodyPr/>
              <a:lstStyle/>
              <a:p>
                <a:pPr>
                  <a:defRPr/>
                </a:pPr>
                <a:endParaRPr lang="zh-CN" altLang="en-US">
                  <a:latin typeface="+mn-lt"/>
                  <a:ea typeface="宋体" pitchFamily="2" charset="-122"/>
                  <a:cs typeface="+mn-cs"/>
                </a:endParaRPr>
              </a:p>
            </p:txBody>
          </p:sp>
          <p:sp>
            <p:nvSpPr>
              <p:cNvPr id="51" name="Freeform 25"/>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sp>
            <p:nvSpPr>
              <p:cNvPr id="52" name="Freeform 26"/>
              <p:cNvSpPr>
                <a:spLocks/>
              </p:cNvSpPr>
              <p:nvPr/>
            </p:nvSpPr>
            <p:spPr bwMode="auto">
              <a:xfrm>
                <a:off x="1387"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sp>
            <p:nvSpPr>
              <p:cNvPr id="53" name="Freeform 27"/>
              <p:cNvSpPr>
                <a:spLocks/>
              </p:cNvSpPr>
              <p:nvPr/>
            </p:nvSpPr>
            <p:spPr bwMode="auto">
              <a:xfrm>
                <a:off x="1373" y="2283"/>
                <a:ext cx="16" cy="23"/>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sp>
            <p:nvSpPr>
              <p:cNvPr id="54" name="Freeform 28"/>
              <p:cNvSpPr>
                <a:spLocks/>
              </p:cNvSpPr>
              <p:nvPr/>
            </p:nvSpPr>
            <p:spPr bwMode="auto">
              <a:xfrm>
                <a:off x="1359" y="2262"/>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sp>
            <p:nvSpPr>
              <p:cNvPr id="55" name="Freeform 29"/>
              <p:cNvSpPr>
                <a:spLocks/>
              </p:cNvSpPr>
              <p:nvPr/>
            </p:nvSpPr>
            <p:spPr bwMode="auto">
              <a:xfrm>
                <a:off x="1261" y="2237"/>
                <a:ext cx="80" cy="100"/>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sp>
            <p:nvSpPr>
              <p:cNvPr id="56" name="Freeform 30"/>
              <p:cNvSpPr>
                <a:spLocks/>
              </p:cNvSpPr>
              <p:nvPr/>
            </p:nvSpPr>
            <p:spPr bwMode="auto">
              <a:xfrm>
                <a:off x="1398"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sp>
            <p:nvSpPr>
              <p:cNvPr id="57" name="Freeform 31"/>
              <p:cNvSpPr>
                <a:spLocks/>
              </p:cNvSpPr>
              <p:nvPr/>
            </p:nvSpPr>
            <p:spPr bwMode="auto">
              <a:xfrm>
                <a:off x="1206" y="2218"/>
                <a:ext cx="133" cy="165"/>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sp>
            <p:nvSpPr>
              <p:cNvPr id="58" name="Freeform 32"/>
              <p:cNvSpPr>
                <a:spLocks/>
              </p:cNvSpPr>
              <p:nvPr/>
            </p:nvSpPr>
            <p:spPr bwMode="auto">
              <a:xfrm>
                <a:off x="1396" y="2213"/>
                <a:ext cx="116" cy="108"/>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sp>
            <p:nvSpPr>
              <p:cNvPr id="59" name="Freeform 33"/>
              <p:cNvSpPr>
                <a:spLocks/>
              </p:cNvSpPr>
              <p:nvPr/>
            </p:nvSpPr>
            <p:spPr bwMode="auto">
              <a:xfrm>
                <a:off x="1161" y="2273"/>
                <a:ext cx="48" cy="100"/>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sp>
            <p:nvSpPr>
              <p:cNvPr id="60" name="Freeform 34"/>
              <p:cNvSpPr>
                <a:spLocks/>
              </p:cNvSpPr>
              <p:nvPr/>
            </p:nvSpPr>
            <p:spPr bwMode="auto">
              <a:xfrm>
                <a:off x="1492" y="2206"/>
                <a:ext cx="100" cy="131"/>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w="9525">
                <a:noFill/>
                <a:round/>
                <a:headEnd/>
                <a:tailEnd/>
              </a:ln>
            </p:spPr>
            <p:txBody>
              <a:bodyPr/>
              <a:lstStyle/>
              <a:p>
                <a:pPr>
                  <a:defRPr/>
                </a:pPr>
                <a:endParaRPr lang="zh-CN" altLang="en-US">
                  <a:latin typeface="+mn-lt"/>
                  <a:ea typeface="宋体" pitchFamily="2" charset="-122"/>
                  <a:cs typeface="+mn-cs"/>
                </a:endParaRPr>
              </a:p>
            </p:txBody>
          </p:sp>
        </p:grpSp>
        <p:grpSp>
          <p:nvGrpSpPr>
            <p:cNvPr id="8" name="Group 35"/>
            <p:cNvGrpSpPr>
              <a:grpSpLocks/>
            </p:cNvGrpSpPr>
            <p:nvPr/>
          </p:nvGrpSpPr>
          <p:grpSpPr bwMode="auto">
            <a:xfrm>
              <a:off x="1577975" y="1398588"/>
              <a:ext cx="415925" cy="511175"/>
              <a:chOff x="2870" y="1518"/>
              <a:chExt cx="292" cy="320"/>
            </a:xfrm>
          </p:grpSpPr>
          <p:graphicFrame>
            <p:nvGraphicFramePr>
              <p:cNvPr id="41"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3" imgW="826829" imgH="840406" progId="MS_ClipArt_Gallery.2">
                      <p:embed/>
                    </p:oleObj>
                  </mc:Choice>
                  <mc:Fallback>
                    <p:oleObj name="Clip" r:id="rId3" imgW="826829" imgH="84040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2"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5" imgW="1268295" imgH="1199426" progId="MS_ClipArt_Gallery.2">
                      <p:embed/>
                    </p:oleObj>
                  </mc:Choice>
                  <mc:Fallback>
                    <p:oleObj name="Clip" r:id="rId5" imgW="1268295" imgH="119942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pSp>
        <p:grpSp>
          <p:nvGrpSpPr>
            <p:cNvPr id="9" name="Group 38"/>
            <p:cNvGrpSpPr>
              <a:grpSpLocks/>
            </p:cNvGrpSpPr>
            <p:nvPr/>
          </p:nvGrpSpPr>
          <p:grpSpPr bwMode="auto">
            <a:xfrm>
              <a:off x="7905750" y="1368425"/>
              <a:ext cx="415925" cy="511175"/>
              <a:chOff x="2870" y="1518"/>
              <a:chExt cx="292" cy="320"/>
            </a:xfrm>
          </p:grpSpPr>
          <p:graphicFrame>
            <p:nvGraphicFramePr>
              <p:cNvPr id="39" name="Object 3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7" imgW="826829" imgH="840406" progId="MS_ClipArt_Gallery.2">
                      <p:embed/>
                    </p:oleObj>
                  </mc:Choice>
                  <mc:Fallback>
                    <p:oleObj name="Clip" r:id="rId7" imgW="826829" imgH="84040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0" name="Object 4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8" imgW="1268295" imgH="1199426" progId="MS_ClipArt_Gallery.2">
                      <p:embed/>
                    </p:oleObj>
                  </mc:Choice>
                  <mc:Fallback>
                    <p:oleObj name="Clip" r:id="rId8" imgW="1268295" imgH="119942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10" name="Text Box 41"/>
            <p:cNvSpPr txBox="1">
              <a:spLocks noChangeArrowheads="1"/>
            </p:cNvSpPr>
            <p:nvPr/>
          </p:nvSpPr>
          <p:spPr bwMode="auto">
            <a:xfrm>
              <a:off x="1949442" y="1512753"/>
              <a:ext cx="472857" cy="494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TW" sz="1800">
                  <a:latin typeface="Calibri" charset="0"/>
                  <a:ea typeface="PMingLiU" charset="0"/>
                  <a:cs typeface="PMingLiU" charset="0"/>
                </a:rPr>
                <a:t>A</a:t>
              </a:r>
            </a:p>
          </p:txBody>
        </p:sp>
        <p:sp>
          <p:nvSpPr>
            <p:cNvPr id="11" name="Text Box 42"/>
            <p:cNvSpPr txBox="1">
              <a:spLocks noChangeArrowheads="1"/>
            </p:cNvSpPr>
            <p:nvPr/>
          </p:nvSpPr>
          <p:spPr bwMode="auto">
            <a:xfrm>
              <a:off x="7548071" y="1510630"/>
              <a:ext cx="461035" cy="494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TW" sz="1800">
                  <a:latin typeface="Calibri" charset="0"/>
                  <a:ea typeface="PMingLiU" charset="0"/>
                  <a:cs typeface="PMingLiU" charset="0"/>
                </a:rPr>
                <a:t>B</a:t>
              </a:r>
            </a:p>
          </p:txBody>
        </p:sp>
        <p:sp>
          <p:nvSpPr>
            <p:cNvPr id="12" name="Line 45"/>
            <p:cNvSpPr>
              <a:spLocks noChangeShapeType="1"/>
            </p:cNvSpPr>
            <p:nvPr/>
          </p:nvSpPr>
          <p:spPr bwMode="auto">
            <a:xfrm>
              <a:off x="634899" y="2013656"/>
              <a:ext cx="42557" cy="3937181"/>
            </a:xfrm>
            <a:prstGeom prst="line">
              <a:avLst/>
            </a:prstGeom>
            <a:noFill/>
            <a:ln w="12700">
              <a:solidFill>
                <a:schemeClr val="tx1"/>
              </a:solidFill>
              <a:round/>
              <a:headEnd/>
              <a:tailEnd type="triangle" w="med" len="med"/>
            </a:ln>
          </p:spPr>
          <p:txBody>
            <a:bodyPr wrap="none"/>
            <a:lstStyle/>
            <a:p>
              <a:pPr>
                <a:defRPr/>
              </a:pPr>
              <a:endParaRPr lang="zh-CN" altLang="en-US">
                <a:latin typeface="+mn-lt"/>
                <a:ea typeface="宋体" pitchFamily="2" charset="-122"/>
                <a:cs typeface="+mn-cs"/>
              </a:endParaRPr>
            </a:p>
          </p:txBody>
        </p:sp>
        <p:sp>
          <p:nvSpPr>
            <p:cNvPr id="13" name="Line 44"/>
            <p:cNvSpPr>
              <a:spLocks noChangeShapeType="1"/>
            </p:cNvSpPr>
            <p:nvPr/>
          </p:nvSpPr>
          <p:spPr bwMode="auto">
            <a:xfrm>
              <a:off x="620713" y="1998798"/>
              <a:ext cx="7835244" cy="0"/>
            </a:xfrm>
            <a:prstGeom prst="line">
              <a:avLst/>
            </a:prstGeom>
            <a:noFill/>
            <a:ln w="9525">
              <a:solidFill>
                <a:schemeClr val="tx1"/>
              </a:solidFill>
              <a:round/>
              <a:headEnd/>
              <a:tailEnd/>
            </a:ln>
          </p:spPr>
          <p:txBody>
            <a:bodyPr wrap="none"/>
            <a:lstStyle/>
            <a:p>
              <a:pPr>
                <a:defRPr/>
              </a:pPr>
              <a:endParaRPr lang="zh-CN" altLang="en-US">
                <a:latin typeface="+mn-lt"/>
                <a:ea typeface="宋体" pitchFamily="2" charset="-122"/>
                <a:cs typeface="+mn-cs"/>
              </a:endParaRPr>
            </a:p>
          </p:txBody>
        </p:sp>
        <p:grpSp>
          <p:nvGrpSpPr>
            <p:cNvPr id="14" name="Group 70"/>
            <p:cNvGrpSpPr>
              <a:grpSpLocks/>
            </p:cNvGrpSpPr>
            <p:nvPr/>
          </p:nvGrpSpPr>
          <p:grpSpPr bwMode="auto">
            <a:xfrm>
              <a:off x="1677988" y="2063750"/>
              <a:ext cx="6724649" cy="919163"/>
              <a:chOff x="1135" y="1130"/>
              <a:chExt cx="4236" cy="579"/>
            </a:xfrm>
          </p:grpSpPr>
          <p:grpSp>
            <p:nvGrpSpPr>
              <p:cNvPr id="34" name="Group 9"/>
              <p:cNvGrpSpPr>
                <a:grpSpLocks/>
              </p:cNvGrpSpPr>
              <p:nvPr/>
            </p:nvGrpSpPr>
            <p:grpSpPr bwMode="auto">
              <a:xfrm>
                <a:off x="1135" y="1194"/>
                <a:ext cx="4163" cy="515"/>
                <a:chOff x="594" y="1184"/>
                <a:chExt cx="4163" cy="515"/>
              </a:xfrm>
            </p:grpSpPr>
            <p:sp>
              <p:nvSpPr>
                <p:cNvPr id="37" name="Freeform 7"/>
                <p:cNvSpPr>
                  <a:spLocks/>
                </p:cNvSpPr>
                <p:nvPr/>
              </p:nvSpPr>
              <p:spPr bwMode="auto">
                <a:xfrm>
                  <a:off x="594" y="1238"/>
                  <a:ext cx="3641" cy="461"/>
                </a:xfrm>
                <a:custGeom>
                  <a:avLst/>
                  <a:gdLst>
                    <a:gd name="T0" fmla="*/ 1 w 2996"/>
                    <a:gd name="T1" fmla="*/ 0 h 461"/>
                    <a:gd name="T2" fmla="*/ 68129 w 2996"/>
                    <a:gd name="T3" fmla="*/ 298 h 461"/>
                    <a:gd name="T4" fmla="*/ 681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w="9525" cap="flat" cmpd="sng">
                  <a:noFill/>
                  <a:prstDash val="solid"/>
                  <a:round/>
                  <a:headEnd/>
                  <a:tailEnd/>
                </a:ln>
              </p:spPr>
              <p:txBody>
                <a:bodyPr wrap="none"/>
                <a:lstStyle/>
                <a:p>
                  <a:pPr>
                    <a:defRPr/>
                  </a:pPr>
                  <a:endParaRPr lang="zh-CN" altLang="en-US">
                    <a:latin typeface="+mn-lt"/>
                    <a:ea typeface="宋体" pitchFamily="2" charset="-122"/>
                    <a:cs typeface="+mn-cs"/>
                  </a:endParaRPr>
                </a:p>
              </p:txBody>
            </p:sp>
            <p:sp>
              <p:nvSpPr>
                <p:cNvPr id="38" name="Freeform 8"/>
                <p:cNvSpPr>
                  <a:spLocks/>
                </p:cNvSpPr>
                <p:nvPr/>
              </p:nvSpPr>
              <p:spPr bwMode="auto">
                <a:xfrm flipH="1">
                  <a:off x="1115" y="1186"/>
                  <a:ext cx="3640" cy="460"/>
                </a:xfrm>
                <a:custGeom>
                  <a:avLst/>
                  <a:gdLst>
                    <a:gd name="T0" fmla="*/ 1 w 2996"/>
                    <a:gd name="T1" fmla="*/ 0 h 461"/>
                    <a:gd name="T2" fmla="*/ 68129 w 2996"/>
                    <a:gd name="T3" fmla="*/ 298 h 461"/>
                    <a:gd name="T4" fmla="*/ 681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rgbClr val="FFFFFF">
                        <a:alpha val="6000"/>
                      </a:srgbClr>
                    </a:gs>
                  </a:gsLst>
                  <a:lin ang="5400000" scaled="1"/>
                </a:gradFill>
                <a:ln w="9525" cap="flat" cmpd="sng">
                  <a:noFill/>
                  <a:prstDash val="solid"/>
                  <a:round/>
                  <a:headEnd/>
                  <a:tailEnd/>
                </a:ln>
              </p:spPr>
              <p:txBody>
                <a:bodyPr wrap="none"/>
                <a:lstStyle/>
                <a:p>
                  <a:pPr>
                    <a:defRPr/>
                  </a:pPr>
                  <a:endParaRPr lang="zh-CN" altLang="en-US">
                    <a:latin typeface="+mn-lt"/>
                    <a:ea typeface="宋体" pitchFamily="2" charset="-122"/>
                    <a:cs typeface="+mn-cs"/>
                  </a:endParaRPr>
                </a:p>
              </p:txBody>
            </p:sp>
          </p:grpSp>
          <p:sp>
            <p:nvSpPr>
              <p:cNvPr id="35" name="Text Box 51"/>
              <p:cNvSpPr txBox="1">
                <a:spLocks noChangeArrowheads="1"/>
              </p:cNvSpPr>
              <p:nvPr/>
            </p:nvSpPr>
            <p:spPr bwMode="auto">
              <a:xfrm rot="356404">
                <a:off x="1477" y="1240"/>
                <a:ext cx="748" cy="310"/>
              </a:xfrm>
              <a:prstGeom prst="rect">
                <a:avLst/>
              </a:prstGeom>
              <a:noFill/>
              <a:ln w="9525">
                <a:noFill/>
                <a:miter lim="800000"/>
                <a:headEnd/>
                <a:tailEnd/>
              </a:ln>
            </p:spPr>
            <p:txBody>
              <a:bodyPr wrap="none">
                <a:spAutoFit/>
              </a:bodyPr>
              <a:lstStyle/>
              <a:p>
                <a:pPr>
                  <a:defRPr/>
                </a:pPr>
                <a:r>
                  <a:rPr lang="en-US" altLang="zh-TW">
                    <a:latin typeface="+mn-lt"/>
                    <a:ea typeface="PMingLiU" pitchFamily="18" charset="-120"/>
                    <a:cs typeface="+mn-cs"/>
                  </a:rPr>
                  <a:t>RTS(A)</a:t>
                </a:r>
              </a:p>
            </p:txBody>
          </p:sp>
          <p:sp>
            <p:nvSpPr>
              <p:cNvPr id="36" name="Text Box 52"/>
              <p:cNvSpPr txBox="1">
                <a:spLocks noChangeArrowheads="1"/>
              </p:cNvSpPr>
              <p:nvPr/>
            </p:nvSpPr>
            <p:spPr bwMode="auto">
              <a:xfrm rot="21245820">
                <a:off x="4629" y="1132"/>
                <a:ext cx="742" cy="314"/>
              </a:xfrm>
              <a:prstGeom prst="rect">
                <a:avLst/>
              </a:prstGeom>
              <a:noFill/>
              <a:ln w="9525">
                <a:noFill/>
                <a:miter lim="800000"/>
                <a:headEnd/>
                <a:tailEnd/>
              </a:ln>
            </p:spPr>
            <p:txBody>
              <a:bodyPr wrap="none">
                <a:spAutoFit/>
              </a:bodyPr>
              <a:lstStyle/>
              <a:p>
                <a:pPr>
                  <a:defRPr/>
                </a:pPr>
                <a:r>
                  <a:rPr lang="en-US" altLang="zh-TW">
                    <a:latin typeface="+mn-lt"/>
                    <a:ea typeface="PMingLiU" pitchFamily="18" charset="-120"/>
                    <a:cs typeface="+mn-cs"/>
                  </a:rPr>
                  <a:t>RTS(B)</a:t>
                </a:r>
              </a:p>
            </p:txBody>
          </p:sp>
        </p:grpSp>
        <p:grpSp>
          <p:nvGrpSpPr>
            <p:cNvPr id="15" name="Group 68"/>
            <p:cNvGrpSpPr>
              <a:grpSpLocks/>
            </p:cNvGrpSpPr>
            <p:nvPr/>
          </p:nvGrpSpPr>
          <p:grpSpPr bwMode="auto">
            <a:xfrm>
              <a:off x="1676400" y="2963865"/>
              <a:ext cx="6472238" cy="1174751"/>
              <a:chOff x="1134" y="1697"/>
              <a:chExt cx="4077" cy="740"/>
            </a:xfrm>
          </p:grpSpPr>
          <p:sp>
            <p:nvSpPr>
              <p:cNvPr id="28" name="Freeform 48"/>
              <p:cNvSpPr>
                <a:spLocks/>
              </p:cNvSpPr>
              <p:nvPr/>
            </p:nvSpPr>
            <p:spPr bwMode="auto">
              <a:xfrm>
                <a:off x="1136" y="1697"/>
                <a:ext cx="3640" cy="461"/>
              </a:xfrm>
              <a:custGeom>
                <a:avLst/>
                <a:gdLst>
                  <a:gd name="T0" fmla="*/ 1 w 2996"/>
                  <a:gd name="T1" fmla="*/ 0 h 461"/>
                  <a:gd name="T2" fmla="*/ 68129 w 2996"/>
                  <a:gd name="T3" fmla="*/ 298 h 461"/>
                  <a:gd name="T4" fmla="*/ 681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w="9525" cap="flat" cmpd="sng">
                <a:noFill/>
                <a:prstDash val="solid"/>
                <a:round/>
                <a:headEnd/>
                <a:tailEnd/>
              </a:ln>
            </p:spPr>
            <p:txBody>
              <a:bodyPr wrap="none"/>
              <a:lstStyle/>
              <a:p>
                <a:pPr>
                  <a:defRPr/>
                </a:pPr>
                <a:endParaRPr lang="zh-CN" altLang="en-US">
                  <a:latin typeface="+mn-lt"/>
                  <a:ea typeface="宋体" pitchFamily="2" charset="-122"/>
                  <a:cs typeface="+mn-cs"/>
                </a:endParaRPr>
              </a:p>
            </p:txBody>
          </p:sp>
          <p:sp>
            <p:nvSpPr>
              <p:cNvPr id="29" name="Text Box 54"/>
              <p:cNvSpPr txBox="1">
                <a:spLocks noChangeArrowheads="1"/>
              </p:cNvSpPr>
              <p:nvPr/>
            </p:nvSpPr>
            <p:spPr bwMode="auto">
              <a:xfrm rot="356404">
                <a:off x="1486" y="1699"/>
                <a:ext cx="748" cy="310"/>
              </a:xfrm>
              <a:prstGeom prst="rect">
                <a:avLst/>
              </a:prstGeom>
              <a:noFill/>
              <a:ln w="9525">
                <a:noFill/>
                <a:miter lim="800000"/>
                <a:headEnd/>
                <a:tailEnd/>
              </a:ln>
            </p:spPr>
            <p:txBody>
              <a:bodyPr wrap="none">
                <a:spAutoFit/>
              </a:bodyPr>
              <a:lstStyle/>
              <a:p>
                <a:pPr>
                  <a:defRPr/>
                </a:pPr>
                <a:r>
                  <a:rPr lang="en-US" altLang="zh-TW">
                    <a:latin typeface="+mn-lt"/>
                    <a:ea typeface="PMingLiU" pitchFamily="18" charset="-120"/>
                    <a:cs typeface="+mn-cs"/>
                  </a:rPr>
                  <a:t>RTS(A)</a:t>
                </a:r>
              </a:p>
            </p:txBody>
          </p:sp>
          <p:sp>
            <p:nvSpPr>
              <p:cNvPr id="30" name="Freeform 56"/>
              <p:cNvSpPr>
                <a:spLocks/>
              </p:cNvSpPr>
              <p:nvPr/>
            </p:nvSpPr>
            <p:spPr bwMode="auto">
              <a:xfrm>
                <a:off x="2952" y="2082"/>
                <a:ext cx="2259" cy="353"/>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w="9525" cap="flat" cmpd="sng">
                <a:noFill/>
                <a:prstDash val="solid"/>
                <a:round/>
                <a:headEnd/>
                <a:tailEnd/>
              </a:ln>
            </p:spPr>
            <p:txBody>
              <a:bodyPr wrap="none"/>
              <a:lstStyle/>
              <a:p>
                <a:pPr>
                  <a:defRPr/>
                </a:pPr>
                <a:endParaRPr lang="zh-CN" altLang="en-US">
                  <a:latin typeface="+mn-lt"/>
                  <a:ea typeface="宋体" pitchFamily="2" charset="-122"/>
                  <a:cs typeface="+mn-cs"/>
                </a:endParaRPr>
              </a:p>
            </p:txBody>
          </p:sp>
          <p:sp>
            <p:nvSpPr>
              <p:cNvPr id="31" name="Freeform 57"/>
              <p:cNvSpPr>
                <a:spLocks/>
              </p:cNvSpPr>
              <p:nvPr/>
            </p:nvSpPr>
            <p:spPr bwMode="auto">
              <a:xfrm>
                <a:off x="1136" y="2081"/>
                <a:ext cx="1859" cy="346"/>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w="9525" cap="flat" cmpd="sng">
                <a:noFill/>
                <a:prstDash val="solid"/>
                <a:round/>
                <a:headEnd/>
                <a:tailEnd/>
              </a:ln>
            </p:spPr>
            <p:txBody>
              <a:bodyPr wrap="none"/>
              <a:lstStyle/>
              <a:p>
                <a:pPr>
                  <a:defRPr/>
                </a:pPr>
                <a:endParaRPr lang="zh-CN" altLang="en-US">
                  <a:latin typeface="+mn-lt"/>
                  <a:ea typeface="宋体" pitchFamily="2" charset="-122"/>
                  <a:cs typeface="+mn-cs"/>
                </a:endParaRPr>
              </a:p>
            </p:txBody>
          </p:sp>
          <p:sp>
            <p:nvSpPr>
              <p:cNvPr id="32" name="Text Box 58"/>
              <p:cNvSpPr txBox="1">
                <a:spLocks noChangeArrowheads="1"/>
              </p:cNvSpPr>
              <p:nvPr/>
            </p:nvSpPr>
            <p:spPr bwMode="auto">
              <a:xfrm rot="21220796">
                <a:off x="1516" y="2117"/>
                <a:ext cx="752" cy="310"/>
              </a:xfrm>
              <a:prstGeom prst="rect">
                <a:avLst/>
              </a:prstGeom>
              <a:noFill/>
              <a:ln w="9525">
                <a:noFill/>
                <a:miter lim="800000"/>
                <a:headEnd/>
                <a:tailEnd/>
              </a:ln>
            </p:spPr>
            <p:txBody>
              <a:bodyPr wrap="none">
                <a:spAutoFit/>
              </a:bodyPr>
              <a:lstStyle/>
              <a:p>
                <a:pPr>
                  <a:defRPr/>
                </a:pPr>
                <a:r>
                  <a:rPr lang="en-US" altLang="zh-TW">
                    <a:latin typeface="+mn-lt"/>
                    <a:ea typeface="PMingLiU" pitchFamily="18" charset="-120"/>
                    <a:cs typeface="+mn-cs"/>
                  </a:rPr>
                  <a:t>CTS(A)</a:t>
                </a:r>
              </a:p>
            </p:txBody>
          </p:sp>
          <p:sp>
            <p:nvSpPr>
              <p:cNvPr id="33" name="Text Box 59"/>
              <p:cNvSpPr txBox="1">
                <a:spLocks noChangeArrowheads="1"/>
              </p:cNvSpPr>
              <p:nvPr/>
            </p:nvSpPr>
            <p:spPr bwMode="auto">
              <a:xfrm rot="276164">
                <a:off x="3747" y="2107"/>
                <a:ext cx="751" cy="313"/>
              </a:xfrm>
              <a:prstGeom prst="rect">
                <a:avLst/>
              </a:prstGeom>
              <a:noFill/>
              <a:ln w="9525">
                <a:noFill/>
                <a:miter lim="800000"/>
                <a:headEnd/>
                <a:tailEnd/>
              </a:ln>
            </p:spPr>
            <p:txBody>
              <a:bodyPr wrap="none">
                <a:spAutoFit/>
              </a:bodyPr>
              <a:lstStyle/>
              <a:p>
                <a:pPr>
                  <a:defRPr/>
                </a:pPr>
                <a:r>
                  <a:rPr lang="en-US" altLang="zh-TW" dirty="0">
                    <a:latin typeface="+mn-lt"/>
                    <a:ea typeface="PMingLiU" pitchFamily="18" charset="-120"/>
                    <a:cs typeface="+mn-cs"/>
                  </a:rPr>
                  <a:t>CTS(A)</a:t>
                </a:r>
              </a:p>
            </p:txBody>
          </p:sp>
        </p:grpSp>
        <p:grpSp>
          <p:nvGrpSpPr>
            <p:cNvPr id="16" name="Group 69"/>
            <p:cNvGrpSpPr>
              <a:grpSpLocks/>
            </p:cNvGrpSpPr>
            <p:nvPr/>
          </p:nvGrpSpPr>
          <p:grpSpPr bwMode="auto">
            <a:xfrm>
              <a:off x="1701800" y="4225925"/>
              <a:ext cx="6472238" cy="2174875"/>
              <a:chOff x="1150" y="2492"/>
              <a:chExt cx="4077" cy="1370"/>
            </a:xfrm>
          </p:grpSpPr>
          <p:sp>
            <p:nvSpPr>
              <p:cNvPr id="22" name="Freeform 60"/>
              <p:cNvSpPr>
                <a:spLocks/>
              </p:cNvSpPr>
              <p:nvPr/>
            </p:nvSpPr>
            <p:spPr bwMode="auto">
              <a:xfrm>
                <a:off x="1150" y="2492"/>
                <a:ext cx="3653" cy="1134"/>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 name="T10" fmla="*/ 0 60000 65536"/>
                  <a:gd name="T11" fmla="*/ 0 60000 65536"/>
                  <a:gd name="T12" fmla="*/ 0 60000 65536"/>
                  <a:gd name="T13" fmla="*/ 0 60000 65536"/>
                  <a:gd name="T14" fmla="*/ 0 60000 65536"/>
                  <a:gd name="T15" fmla="*/ 0 w 3652"/>
                  <a:gd name="T16" fmla="*/ 0 h 1134"/>
                  <a:gd name="T17" fmla="*/ 3652 w 3652"/>
                  <a:gd name="T18" fmla="*/ 1134 h 1134"/>
                </a:gdLst>
                <a:ahLst/>
                <a:cxnLst>
                  <a:cxn ang="T10">
                    <a:pos x="T0" y="T1"/>
                  </a:cxn>
                  <a:cxn ang="T11">
                    <a:pos x="T2" y="T3"/>
                  </a:cxn>
                  <a:cxn ang="T12">
                    <a:pos x="T4" y="T5"/>
                  </a:cxn>
                  <a:cxn ang="T13">
                    <a:pos x="T6" y="T7"/>
                  </a:cxn>
                  <a:cxn ang="T14">
                    <a:pos x="T8" y="T9"/>
                  </a:cxn>
                </a:cxnLst>
                <a:rect l="T15" t="T16" r="T17" b="T18"/>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w="9525" cap="flat" cmpd="sng">
                <a:noFill/>
                <a:prstDash val="solid"/>
                <a:round/>
                <a:headEnd/>
                <a:tailEnd/>
              </a:ln>
            </p:spPr>
            <p:txBody>
              <a:bodyPr wrap="none"/>
              <a:lstStyle/>
              <a:p>
                <a:pPr>
                  <a:defRPr/>
                </a:pPr>
                <a:endParaRPr lang="zh-CN" altLang="en-US">
                  <a:latin typeface="+mn-lt"/>
                  <a:ea typeface="宋体" pitchFamily="2" charset="-122"/>
                  <a:cs typeface="+mn-cs"/>
                </a:endParaRPr>
              </a:p>
            </p:txBody>
          </p:sp>
          <p:sp>
            <p:nvSpPr>
              <p:cNvPr id="23" name="Text Box 61"/>
              <p:cNvSpPr txBox="1">
                <a:spLocks noChangeArrowheads="1"/>
              </p:cNvSpPr>
              <p:nvPr/>
            </p:nvSpPr>
            <p:spPr bwMode="auto">
              <a:xfrm>
                <a:off x="1593" y="2814"/>
                <a:ext cx="1135" cy="312"/>
              </a:xfrm>
              <a:prstGeom prst="rect">
                <a:avLst/>
              </a:prstGeom>
              <a:noFill/>
              <a:ln>
                <a:noFill/>
              </a:ln>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fontAlgn="auto">
                  <a:spcBef>
                    <a:spcPct val="50000"/>
                  </a:spcBef>
                  <a:spcAft>
                    <a:spcPts val="0"/>
                  </a:spcAft>
                  <a:defRPr/>
                </a:pPr>
                <a:r>
                  <a:rPr lang="zh-CN" altLang="en-US" dirty="0">
                    <a:latin typeface="+mn-lt"/>
                    <a:ea typeface="+mn-ea"/>
                    <a:cs typeface="+mn-cs"/>
                  </a:rPr>
                  <a:t>数据</a:t>
                </a:r>
                <a:r>
                  <a:rPr lang="en-US" altLang="zh-TW" dirty="0">
                    <a:latin typeface="+mn-lt"/>
                    <a:ea typeface="新細明體" charset="-120"/>
                    <a:cs typeface="+mn-cs"/>
                  </a:rPr>
                  <a:t> (A)</a:t>
                </a:r>
              </a:p>
            </p:txBody>
          </p:sp>
          <p:sp>
            <p:nvSpPr>
              <p:cNvPr id="24" name="Freeform 62"/>
              <p:cNvSpPr>
                <a:spLocks/>
              </p:cNvSpPr>
              <p:nvPr/>
            </p:nvSpPr>
            <p:spPr bwMode="auto">
              <a:xfrm>
                <a:off x="2967" y="3506"/>
                <a:ext cx="2262" cy="356"/>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w="9525" cap="flat" cmpd="sng">
                <a:noFill/>
                <a:prstDash val="solid"/>
                <a:round/>
                <a:headEnd/>
                <a:tailEnd/>
              </a:ln>
            </p:spPr>
            <p:txBody>
              <a:bodyPr wrap="none"/>
              <a:lstStyle/>
              <a:p>
                <a:pPr>
                  <a:defRPr/>
                </a:pPr>
                <a:endParaRPr lang="zh-CN" altLang="en-US">
                  <a:latin typeface="+mn-lt"/>
                  <a:ea typeface="宋体" pitchFamily="2" charset="-122"/>
                  <a:cs typeface="+mn-cs"/>
                </a:endParaRPr>
              </a:p>
            </p:txBody>
          </p:sp>
          <p:sp>
            <p:nvSpPr>
              <p:cNvPr id="25" name="Freeform 63"/>
              <p:cNvSpPr>
                <a:spLocks/>
              </p:cNvSpPr>
              <p:nvPr/>
            </p:nvSpPr>
            <p:spPr bwMode="auto">
              <a:xfrm>
                <a:off x="1150" y="3506"/>
                <a:ext cx="1860" cy="346"/>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w="9525" cap="flat" cmpd="sng">
                <a:noFill/>
                <a:prstDash val="solid"/>
                <a:round/>
                <a:headEnd/>
                <a:tailEnd/>
              </a:ln>
            </p:spPr>
            <p:txBody>
              <a:bodyPr wrap="none"/>
              <a:lstStyle/>
              <a:p>
                <a:pPr>
                  <a:defRPr/>
                </a:pPr>
                <a:endParaRPr lang="zh-CN" altLang="en-US">
                  <a:latin typeface="+mn-lt"/>
                  <a:ea typeface="宋体" pitchFamily="2" charset="-122"/>
                  <a:cs typeface="+mn-cs"/>
                </a:endParaRPr>
              </a:p>
            </p:txBody>
          </p:sp>
          <p:sp>
            <p:nvSpPr>
              <p:cNvPr id="26" name="Text Box 64"/>
              <p:cNvSpPr txBox="1">
                <a:spLocks noChangeArrowheads="1"/>
              </p:cNvSpPr>
              <p:nvPr/>
            </p:nvSpPr>
            <p:spPr bwMode="auto">
              <a:xfrm rot="21220796">
                <a:off x="1512" y="3542"/>
                <a:ext cx="782" cy="310"/>
              </a:xfrm>
              <a:prstGeom prst="rect">
                <a:avLst/>
              </a:prstGeom>
              <a:noFill/>
              <a:ln w="9525">
                <a:noFill/>
                <a:miter lim="800000"/>
                <a:headEnd/>
                <a:tailEnd/>
              </a:ln>
            </p:spPr>
            <p:txBody>
              <a:bodyPr wrap="none">
                <a:spAutoFit/>
              </a:bodyPr>
              <a:lstStyle/>
              <a:p>
                <a:pPr>
                  <a:defRPr/>
                </a:pPr>
                <a:r>
                  <a:rPr lang="en-US" altLang="zh-TW">
                    <a:latin typeface="+mn-lt"/>
                    <a:ea typeface="PMingLiU" pitchFamily="18" charset="-120"/>
                    <a:cs typeface="+mn-cs"/>
                  </a:rPr>
                  <a:t>ACK(A)</a:t>
                </a:r>
              </a:p>
            </p:txBody>
          </p:sp>
          <p:sp>
            <p:nvSpPr>
              <p:cNvPr id="27" name="Text Box 65"/>
              <p:cNvSpPr txBox="1">
                <a:spLocks noChangeArrowheads="1"/>
              </p:cNvSpPr>
              <p:nvPr/>
            </p:nvSpPr>
            <p:spPr bwMode="auto">
              <a:xfrm rot="276164">
                <a:off x="3744" y="3532"/>
                <a:ext cx="782" cy="313"/>
              </a:xfrm>
              <a:prstGeom prst="rect">
                <a:avLst/>
              </a:prstGeom>
              <a:noFill/>
              <a:ln w="9525">
                <a:noFill/>
                <a:miter lim="800000"/>
                <a:headEnd/>
                <a:tailEnd/>
              </a:ln>
            </p:spPr>
            <p:txBody>
              <a:bodyPr wrap="none">
                <a:spAutoFit/>
              </a:bodyPr>
              <a:lstStyle/>
              <a:p>
                <a:pPr>
                  <a:defRPr/>
                </a:pPr>
                <a:r>
                  <a:rPr lang="en-US" altLang="zh-TW">
                    <a:latin typeface="+mn-lt"/>
                    <a:ea typeface="PMingLiU" pitchFamily="18" charset="-120"/>
                    <a:cs typeface="+mn-cs"/>
                  </a:rPr>
                  <a:t>ACK(A)</a:t>
                </a:r>
              </a:p>
            </p:txBody>
          </p:sp>
        </p:grpSp>
        <p:grpSp>
          <p:nvGrpSpPr>
            <p:cNvPr id="17" name="Group 66"/>
            <p:cNvGrpSpPr>
              <a:grpSpLocks/>
            </p:cNvGrpSpPr>
            <p:nvPr/>
          </p:nvGrpSpPr>
          <p:grpSpPr bwMode="auto">
            <a:xfrm>
              <a:off x="4294187" y="2316163"/>
              <a:ext cx="3109911" cy="842962"/>
              <a:chOff x="2596" y="1330"/>
              <a:chExt cx="1959" cy="531"/>
            </a:xfrm>
          </p:grpSpPr>
          <p:sp>
            <p:nvSpPr>
              <p:cNvPr id="20" name="AutoShape 10"/>
              <p:cNvSpPr>
                <a:spLocks noChangeArrowheads="1"/>
              </p:cNvSpPr>
              <p:nvPr/>
            </p:nvSpPr>
            <p:spPr bwMode="auto">
              <a:xfrm>
                <a:off x="2596" y="1332"/>
                <a:ext cx="682" cy="294"/>
              </a:xfrm>
              <a:prstGeom prst="irregularSeal1">
                <a:avLst/>
              </a:prstGeom>
              <a:solidFill>
                <a:srgbClr val="FFFF00"/>
              </a:solidFill>
              <a:ln w="9525">
                <a:solidFill>
                  <a:schemeClr val="tx1"/>
                </a:solidFill>
                <a:miter lim="800000"/>
                <a:headEnd/>
                <a:tailEnd/>
              </a:ln>
            </p:spPr>
            <p:txBody>
              <a:bodyPr wrap="none" anchor="ctr"/>
              <a:lstStyle/>
              <a:p>
                <a:pPr>
                  <a:defRPr/>
                </a:pPr>
                <a:endParaRPr lang="zh-TW" altLang="en-US">
                  <a:latin typeface="+mn-lt"/>
                  <a:ea typeface="PMingLiU" pitchFamily="18" charset="-120"/>
                  <a:cs typeface="+mn-cs"/>
                </a:endParaRPr>
              </a:p>
            </p:txBody>
          </p:sp>
          <p:sp>
            <p:nvSpPr>
              <p:cNvPr id="21" name="Text Box 11"/>
              <p:cNvSpPr txBox="1">
                <a:spLocks noChangeArrowheads="1"/>
              </p:cNvSpPr>
              <p:nvPr/>
            </p:nvSpPr>
            <p:spPr bwMode="auto">
              <a:xfrm>
                <a:off x="2778" y="1550"/>
                <a:ext cx="1777" cy="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1800">
                    <a:latin typeface="Calibri" charset="0"/>
                    <a:cs typeface="Arial" charset="0"/>
                  </a:rPr>
                  <a:t>RTS</a:t>
                </a:r>
                <a:r>
                  <a:rPr kumimoji="0" lang="zh-CN" altLang="en-US" sz="1800">
                    <a:latin typeface="Calibri" charset="0"/>
                    <a:ea typeface="PMingLiU" charset="0"/>
                    <a:cs typeface="PMingLiU" charset="0"/>
                  </a:rPr>
                  <a:t>冲突</a:t>
                </a:r>
                <a:endParaRPr kumimoji="0" lang="en-US" altLang="zh-TW" sz="1800">
                  <a:latin typeface="Calibri" charset="0"/>
                  <a:cs typeface="Arial" charset="0"/>
                </a:endParaRPr>
              </a:p>
            </p:txBody>
          </p:sp>
        </p:grpSp>
        <p:sp>
          <p:nvSpPr>
            <p:cNvPr id="18" name="Line 71"/>
            <p:cNvSpPr>
              <a:spLocks noChangeShapeType="1"/>
            </p:cNvSpPr>
            <p:nvPr/>
          </p:nvSpPr>
          <p:spPr bwMode="auto">
            <a:xfrm>
              <a:off x="8304643" y="3940858"/>
              <a:ext cx="0" cy="2425982"/>
            </a:xfrm>
            <a:prstGeom prst="line">
              <a:avLst/>
            </a:prstGeom>
            <a:noFill/>
            <a:ln w="28575">
              <a:solidFill>
                <a:schemeClr val="tx1"/>
              </a:solidFill>
              <a:round/>
              <a:headEnd type="triangle" w="med" len="med"/>
              <a:tailEnd type="triangle" w="med" len="med"/>
            </a:ln>
          </p:spPr>
          <p:txBody>
            <a:bodyPr wrap="none"/>
            <a:lstStyle/>
            <a:p>
              <a:pPr>
                <a:defRPr/>
              </a:pPr>
              <a:endParaRPr lang="zh-CN" altLang="en-US">
                <a:latin typeface="+mn-lt"/>
                <a:ea typeface="宋体" pitchFamily="2" charset="-122"/>
                <a:cs typeface="+mn-cs"/>
              </a:endParaRPr>
            </a:p>
          </p:txBody>
        </p:sp>
        <p:sp>
          <p:nvSpPr>
            <p:cNvPr id="19" name="Text Box 72"/>
            <p:cNvSpPr txBox="1">
              <a:spLocks noChangeArrowheads="1"/>
            </p:cNvSpPr>
            <p:nvPr/>
          </p:nvSpPr>
          <p:spPr bwMode="auto">
            <a:xfrm>
              <a:off x="7271449" y="4929929"/>
              <a:ext cx="1650272" cy="49453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zh-CN" altLang="en-US" sz="1800" dirty="0">
                  <a:latin typeface="Calibri" charset="0"/>
                </a:rPr>
                <a:t>延后时间</a:t>
              </a:r>
              <a:endParaRPr kumimoji="0" lang="en-US" altLang="zh-TW" sz="1800" dirty="0">
                <a:latin typeface="Calibri" charset="0"/>
                <a:ea typeface="PMingLiU" charset="0"/>
                <a:cs typeface="PMingLiU" charset="0"/>
              </a:endParaRPr>
            </a:p>
          </p:txBody>
        </p:sp>
      </p:grpSp>
    </p:spTree>
    <p:extLst>
      <p:ext uri="{BB962C8B-B14F-4D97-AF65-F5344CB8AC3E}">
        <p14:creationId xmlns:p14="http://schemas.microsoft.com/office/powerpoint/2010/main" val="3784094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22</a:t>
            </a:fld>
            <a:endParaRPr lang="zh-CN" altLang="en-US" dirty="0"/>
          </a:p>
        </p:txBody>
      </p:sp>
      <p:sp>
        <p:nvSpPr>
          <p:cNvPr id="4" name="标题 3"/>
          <p:cNvSpPr>
            <a:spLocks noGrp="1"/>
          </p:cNvSpPr>
          <p:nvPr>
            <p:ph type="title"/>
          </p:nvPr>
        </p:nvSpPr>
        <p:spPr/>
        <p:txBody>
          <a:bodyPr/>
          <a:lstStyle/>
          <a:p>
            <a:r>
              <a:rPr kumimoji="1" lang="en-US" altLang="zh-CN" dirty="0"/>
              <a:t>802.11</a:t>
            </a:r>
            <a:r>
              <a:rPr kumimoji="1" lang="zh-CN" altLang="en-US" dirty="0"/>
              <a:t>数据帧结构（</a:t>
            </a:r>
            <a:r>
              <a:rPr kumimoji="1" lang="en-US" altLang="zh-CN" dirty="0"/>
              <a:t>1</a:t>
            </a:r>
            <a:r>
              <a:rPr kumimoji="1" lang="zh-CN" altLang="en-US" dirty="0"/>
              <a:t>）</a:t>
            </a:r>
          </a:p>
        </p:txBody>
      </p:sp>
      <p:pic>
        <p:nvPicPr>
          <p:cNvPr id="5" name="图片 63" descr="图片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615" y="1521633"/>
            <a:ext cx="7897324" cy="4988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23472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088" y="1710163"/>
            <a:ext cx="2584497" cy="4351338"/>
          </a:xfrm>
        </p:spPr>
        <p:txBody>
          <a:bodyPr/>
          <a:lstStyle/>
          <a:p>
            <a:r>
              <a:rPr lang="zh-CN" altLang="en-US" dirty="0">
                <a:latin typeface="微软雅黑"/>
                <a:ea typeface="微软雅黑"/>
                <a:cs typeface="微软雅黑"/>
              </a:rPr>
              <a:t>三个地址域（地址</a:t>
            </a:r>
            <a:r>
              <a:rPr lang="en-US" altLang="zh-CN" dirty="0">
                <a:latin typeface="微软雅黑"/>
                <a:ea typeface="微软雅黑"/>
                <a:cs typeface="微软雅黑"/>
              </a:rPr>
              <a:t>1-3</a:t>
            </a:r>
            <a:r>
              <a:rPr lang="zh-CN" altLang="en-US" dirty="0">
                <a:latin typeface="微软雅黑"/>
                <a:ea typeface="微软雅黑"/>
                <a:cs typeface="微软雅黑"/>
              </a:rPr>
              <a:t>）在无线基本服务组和上层网络数据交换中起了至关重要的作用，用于</a:t>
            </a:r>
            <a:r>
              <a:rPr lang="en-US" altLang="zh-CN" dirty="0">
                <a:latin typeface="微软雅黑"/>
                <a:ea typeface="微软雅黑"/>
                <a:cs typeface="微软雅黑"/>
              </a:rPr>
              <a:t>802.11</a:t>
            </a:r>
            <a:r>
              <a:rPr lang="zh-CN" altLang="en-US" dirty="0">
                <a:latin typeface="微软雅黑"/>
                <a:ea typeface="微软雅黑"/>
                <a:cs typeface="微软雅黑"/>
              </a:rPr>
              <a:t>数据帧和以太网数据帧格式中地址域的转换。</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23</a:t>
            </a:fld>
            <a:endParaRPr lang="zh-CN" altLang="en-US" dirty="0"/>
          </a:p>
        </p:txBody>
      </p:sp>
      <p:sp>
        <p:nvSpPr>
          <p:cNvPr id="4" name="标题 3"/>
          <p:cNvSpPr>
            <a:spLocks noGrp="1"/>
          </p:cNvSpPr>
          <p:nvPr>
            <p:ph type="title"/>
          </p:nvPr>
        </p:nvSpPr>
        <p:spPr/>
        <p:txBody>
          <a:bodyPr/>
          <a:lstStyle/>
          <a:p>
            <a:r>
              <a:rPr kumimoji="1" lang="en-US" altLang="zh-CN" dirty="0"/>
              <a:t>802.11</a:t>
            </a:r>
            <a:r>
              <a:rPr kumimoji="1" lang="zh-CN" altLang="en-US" dirty="0"/>
              <a:t>数据帧结构（</a:t>
            </a:r>
            <a:r>
              <a:rPr kumimoji="1" lang="en-US" altLang="zh-CN" dirty="0"/>
              <a:t>2</a:t>
            </a:r>
            <a:r>
              <a:rPr kumimoji="1" lang="zh-CN" altLang="en-US" dirty="0"/>
              <a:t>）</a:t>
            </a:r>
          </a:p>
        </p:txBody>
      </p:sp>
      <p:sp>
        <p:nvSpPr>
          <p:cNvPr id="5" name="文本框 4"/>
          <p:cNvSpPr txBox="1"/>
          <p:nvPr/>
        </p:nvSpPr>
        <p:spPr>
          <a:xfrm>
            <a:off x="5560476" y="4175899"/>
            <a:ext cx="184666" cy="369332"/>
          </a:xfrm>
          <a:prstGeom prst="rect">
            <a:avLst/>
          </a:prstGeom>
          <a:noFill/>
        </p:spPr>
        <p:txBody>
          <a:bodyPr wrap="none" rtlCol="0">
            <a:spAutoFit/>
          </a:bodyPr>
          <a:lstStyle/>
          <a:p>
            <a:endParaRPr kumimoji="1" lang="zh-CN" altLang="en-US" dirty="0"/>
          </a:p>
        </p:txBody>
      </p:sp>
      <p:pic>
        <p:nvPicPr>
          <p:cNvPr id="6" name="图片 3" descr="图片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4292" y="1945370"/>
            <a:ext cx="6408738" cy="414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66544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spcAft>
                <a:spcPts val="600"/>
              </a:spcAft>
            </a:pPr>
            <a:r>
              <a:rPr kumimoji="1" lang="en-US" altLang="zh-CN" dirty="0"/>
              <a:t>6.1 </a:t>
            </a:r>
            <a:r>
              <a:rPr kumimoji="1" lang="zh-CN" altLang="en-US" dirty="0"/>
              <a:t>无线网络接入技术简介</a:t>
            </a:r>
            <a:endParaRPr kumimoji="1" lang="en-US" altLang="zh-CN" sz="2000" dirty="0"/>
          </a:p>
          <a:p>
            <a:pPr>
              <a:spcAft>
                <a:spcPts val="600"/>
              </a:spcAft>
            </a:pPr>
            <a:r>
              <a:rPr kumimoji="1" lang="en-US" altLang="zh-CN" dirty="0"/>
              <a:t>6.2 Wi-Fi</a:t>
            </a:r>
            <a:r>
              <a:rPr kumimoji="1" lang="zh-CN" altLang="en-US" dirty="0"/>
              <a:t>：无线局域网</a:t>
            </a:r>
            <a:endParaRPr kumimoji="1" lang="en-US" altLang="zh-CN" dirty="0"/>
          </a:p>
          <a:p>
            <a:pPr>
              <a:spcAft>
                <a:spcPts val="600"/>
              </a:spcAft>
            </a:pPr>
            <a:r>
              <a:rPr kumimoji="1" lang="en-US" altLang="zh-CN" sz="2800" dirty="0">
                <a:solidFill>
                  <a:srgbClr val="C00000"/>
                </a:solidFill>
              </a:rPr>
              <a:t>6.3 </a:t>
            </a:r>
            <a:r>
              <a:rPr kumimoji="1" lang="zh-CN" altLang="en-US" sz="2800" dirty="0">
                <a:solidFill>
                  <a:srgbClr val="C00000"/>
                </a:solidFill>
              </a:rPr>
              <a:t>蓝牙</a:t>
            </a:r>
            <a:endParaRPr kumimoji="1" lang="en-US" altLang="zh-CN" sz="2800" dirty="0">
              <a:solidFill>
                <a:srgbClr val="C00000"/>
              </a:solidFill>
            </a:endParaRPr>
          </a:p>
          <a:p>
            <a:pPr>
              <a:spcAft>
                <a:spcPts val="600"/>
              </a:spcAft>
            </a:pPr>
            <a:r>
              <a:rPr kumimoji="1" lang="en-US" altLang="zh-CN" dirty="0"/>
              <a:t>6.4 ZigBee</a:t>
            </a:r>
          </a:p>
          <a:p>
            <a:pPr>
              <a:spcAft>
                <a:spcPts val="600"/>
              </a:spcAft>
            </a:pPr>
            <a:r>
              <a:rPr kumimoji="1" lang="en-US" altLang="zh-CN" dirty="0"/>
              <a:t>6.5 60GHz</a:t>
            </a:r>
            <a:r>
              <a:rPr kumimoji="1" lang="zh-CN" altLang="en-US" dirty="0"/>
              <a:t>毫米波通信</a:t>
            </a:r>
            <a:endParaRPr kumimoji="1" lang="en-US" altLang="zh-CN" dirty="0"/>
          </a:p>
          <a:p>
            <a:pPr>
              <a:spcAft>
                <a:spcPts val="600"/>
              </a:spcAft>
            </a:pPr>
            <a:r>
              <a:rPr kumimoji="1" lang="en-US" altLang="zh-CN" dirty="0"/>
              <a:t>6.6 </a:t>
            </a:r>
            <a:r>
              <a:rPr kumimoji="1" lang="zh-CN" altLang="en-US" dirty="0"/>
              <a:t>可见光通信</a:t>
            </a:r>
            <a:endParaRPr kumimoji="1" lang="en-US" altLang="zh-CN" dirty="0"/>
          </a:p>
          <a:p>
            <a:pPr>
              <a:spcAft>
                <a:spcPts val="600"/>
              </a:spcAft>
            </a:pPr>
            <a:r>
              <a:rPr kumimoji="1" lang="en-US" altLang="zh-CN" dirty="0"/>
              <a:t>6.7 </a:t>
            </a:r>
            <a:r>
              <a:rPr kumimoji="1" lang="zh-CN" altLang="en-US" dirty="0"/>
              <a:t>低功耗广域网</a:t>
            </a:r>
            <a:endParaRPr kumimoji="1" lang="en-US" altLang="zh-CN" dirty="0"/>
          </a:p>
          <a:p>
            <a:pPr>
              <a:spcAft>
                <a:spcPts val="600"/>
              </a:spcAft>
            </a:pPr>
            <a:r>
              <a:rPr kumimoji="1" lang="en-US" altLang="zh-CN" dirty="0"/>
              <a:t>6.8 </a:t>
            </a:r>
            <a:r>
              <a:rPr kumimoji="1" lang="zh-CN" altLang="en-US" dirty="0"/>
              <a:t>无线物联世界</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24</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167835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832622"/>
            <a:ext cx="7557966" cy="4116632"/>
          </a:xfrm>
        </p:spPr>
        <p:txBody>
          <a:bodyPr>
            <a:normAutofit/>
          </a:bodyPr>
          <a:lstStyle/>
          <a:p>
            <a:pPr algn="just">
              <a:buFont typeface="Arial" charset="0"/>
              <a:buChar char="•"/>
            </a:pPr>
            <a:r>
              <a:rPr lang="zh-CN" altLang="en-US" dirty="0">
                <a:solidFill>
                  <a:srgbClr val="C00000"/>
                </a:solidFill>
                <a:latin typeface="微软雅黑"/>
                <a:ea typeface="微软雅黑"/>
                <a:cs typeface="微软雅黑"/>
              </a:rPr>
              <a:t>蓝牙</a:t>
            </a:r>
            <a:r>
              <a:rPr lang="en-US" altLang="zh-CN" dirty="0">
                <a:latin typeface="微软雅黑"/>
                <a:ea typeface="微软雅黑"/>
                <a:cs typeface="微软雅黑"/>
              </a:rPr>
              <a:t>(Bluetooth)</a:t>
            </a:r>
            <a:r>
              <a:rPr lang="zh-CN" altLang="en-US" dirty="0">
                <a:latin typeface="微软雅黑"/>
                <a:ea typeface="微软雅黑"/>
                <a:cs typeface="微软雅黑"/>
              </a:rPr>
              <a:t>名字来源于</a:t>
            </a:r>
            <a:r>
              <a:rPr lang="en-US" altLang="zh-CN" dirty="0">
                <a:latin typeface="微软雅黑"/>
                <a:ea typeface="微软雅黑"/>
                <a:cs typeface="微软雅黑"/>
              </a:rPr>
              <a:t>10</a:t>
            </a:r>
            <a:r>
              <a:rPr lang="zh-CN" altLang="en-US" dirty="0">
                <a:latin typeface="微软雅黑"/>
                <a:ea typeface="微软雅黑"/>
                <a:cs typeface="微软雅黑"/>
              </a:rPr>
              <a:t>世纪丹麦国王</a:t>
            </a:r>
            <a:r>
              <a:rPr lang="en-US" altLang="zh-CN" dirty="0" err="1">
                <a:latin typeface="微软雅黑"/>
                <a:ea typeface="微软雅黑"/>
                <a:cs typeface="微软雅黑"/>
              </a:rPr>
              <a:t>Harald</a:t>
            </a:r>
            <a:r>
              <a:rPr lang="en-US" altLang="zh-CN" dirty="0">
                <a:latin typeface="微软雅黑"/>
                <a:ea typeface="微软雅黑"/>
                <a:cs typeface="微软雅黑"/>
              </a:rPr>
              <a:t> </a:t>
            </a:r>
            <a:r>
              <a:rPr lang="en-US" altLang="zh-CN" dirty="0" err="1">
                <a:latin typeface="微软雅黑"/>
                <a:ea typeface="微软雅黑"/>
                <a:cs typeface="微软雅黑"/>
              </a:rPr>
              <a:t>Blatand</a:t>
            </a:r>
            <a:r>
              <a:rPr lang="zh-CN" altLang="en-US" dirty="0">
                <a:latin typeface="微软雅黑"/>
                <a:ea typeface="微软雅黑"/>
                <a:cs typeface="微软雅黑"/>
              </a:rPr>
              <a:t>－英译为</a:t>
            </a:r>
            <a:r>
              <a:rPr lang="en-US" altLang="zh-CN" dirty="0">
                <a:latin typeface="微软雅黑"/>
                <a:ea typeface="微软雅黑"/>
                <a:cs typeface="微软雅黑"/>
              </a:rPr>
              <a:t>Harold Bluetooth</a:t>
            </a:r>
            <a:r>
              <a:rPr lang="zh-CN" altLang="en-US" dirty="0">
                <a:latin typeface="微软雅黑"/>
                <a:ea typeface="微软雅黑"/>
                <a:cs typeface="微软雅黑"/>
              </a:rPr>
              <a:t>。</a:t>
            </a:r>
            <a:endParaRPr lang="en-US" altLang="zh-CN" dirty="0">
              <a:latin typeface="微软雅黑"/>
              <a:ea typeface="微软雅黑"/>
              <a:cs typeface="微软雅黑"/>
            </a:endParaRPr>
          </a:p>
          <a:p>
            <a:pPr lvl="1" algn="just">
              <a:buFont typeface="Arial" charset="0"/>
              <a:buChar char="•"/>
            </a:pPr>
            <a:endParaRPr lang="en-US" altLang="zh-CN" dirty="0">
              <a:latin typeface="微软雅黑"/>
              <a:ea typeface="微软雅黑"/>
              <a:cs typeface="微软雅黑"/>
            </a:endParaRPr>
          </a:p>
          <a:p>
            <a:pPr algn="just">
              <a:buFont typeface="Arial" charset="0"/>
              <a:buChar char="•"/>
            </a:pPr>
            <a:r>
              <a:rPr lang="en-US" altLang="zh-CN" dirty="0">
                <a:latin typeface="微软雅黑"/>
                <a:ea typeface="微软雅黑"/>
                <a:cs typeface="微软雅黑"/>
              </a:rPr>
              <a:t>1994</a:t>
            </a:r>
            <a:r>
              <a:rPr lang="zh-CN" altLang="en-US" dirty="0">
                <a:latin typeface="微软雅黑"/>
                <a:ea typeface="微软雅黑"/>
                <a:cs typeface="微软雅黑"/>
              </a:rPr>
              <a:t>年，瑞典爱立信公司研发了一种基于</a:t>
            </a:r>
            <a:r>
              <a:rPr lang="zh-CN" altLang="en-US" u="sng" dirty="0">
                <a:latin typeface="微软雅黑"/>
                <a:ea typeface="微软雅黑"/>
                <a:cs typeface="微软雅黑"/>
              </a:rPr>
              <a:t>个人操作空间</a:t>
            </a:r>
            <a:r>
              <a:rPr lang="en-US" altLang="zh-CN" u="sng" dirty="0">
                <a:latin typeface="微软雅黑"/>
                <a:ea typeface="微软雅黑"/>
                <a:cs typeface="微软雅黑"/>
              </a:rPr>
              <a:t>(personal operating space, POS)</a:t>
            </a:r>
            <a:r>
              <a:rPr lang="zh-CN" altLang="en-US" dirty="0">
                <a:latin typeface="微软雅黑"/>
                <a:ea typeface="微软雅黑"/>
                <a:cs typeface="微软雅黑"/>
              </a:rPr>
              <a:t>的短距无线通信技术，并用</a:t>
            </a:r>
            <a:r>
              <a:rPr lang="en-US" altLang="zh-CN" dirty="0" err="1">
                <a:latin typeface="微软雅黑"/>
                <a:ea typeface="微软雅黑"/>
                <a:cs typeface="微软雅黑"/>
              </a:rPr>
              <a:t>Blatand</a:t>
            </a:r>
            <a:r>
              <a:rPr lang="zh-CN" altLang="en-US" dirty="0">
                <a:latin typeface="微软雅黑"/>
                <a:ea typeface="微软雅黑"/>
                <a:cs typeface="微软雅黑"/>
              </a:rPr>
              <a:t>国王的名字命名。</a:t>
            </a:r>
            <a:endParaRPr lang="en-US" altLang="zh-CN"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25</a:t>
            </a:fld>
            <a:endParaRPr lang="zh-CN" altLang="en-US" dirty="0"/>
          </a:p>
        </p:txBody>
      </p:sp>
      <p:sp>
        <p:nvSpPr>
          <p:cNvPr id="4" name="标题 3"/>
          <p:cNvSpPr>
            <a:spLocks noGrp="1"/>
          </p:cNvSpPr>
          <p:nvPr>
            <p:ph type="title"/>
          </p:nvPr>
        </p:nvSpPr>
        <p:spPr/>
        <p:txBody>
          <a:bodyPr/>
          <a:lstStyle/>
          <a:p>
            <a:r>
              <a:rPr kumimoji="1" lang="zh-CN" altLang="en-US" dirty="0"/>
              <a:t>蓝牙的起源</a:t>
            </a:r>
          </a:p>
        </p:txBody>
      </p:sp>
      <p:pic>
        <p:nvPicPr>
          <p:cNvPr id="11272" name="Picture 8" descr="http://t3.gstatic.com/images?q=tbn:ANd9GcQc8kfHFr3XgkELvToa3DjZUKw7gQGm7uQ0jlSmUdbvkIGc2Mx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332" y="4756516"/>
            <a:ext cx="4324350" cy="105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73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蓝牙标志的来历"/>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787588" y="3368805"/>
            <a:ext cx="3240087" cy="224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内容占位符 1"/>
          <p:cNvSpPr>
            <a:spLocks noGrp="1"/>
          </p:cNvSpPr>
          <p:nvPr>
            <p:ph idx="1"/>
          </p:nvPr>
        </p:nvSpPr>
        <p:spPr>
          <a:xfrm>
            <a:off x="628649" y="1825624"/>
            <a:ext cx="7557966" cy="5188684"/>
          </a:xfrm>
        </p:spPr>
        <p:txBody>
          <a:bodyPr>
            <a:normAutofit/>
          </a:bodyPr>
          <a:lstStyle/>
          <a:p>
            <a:pPr>
              <a:buFont typeface="Arial" charset="0"/>
              <a:buChar char="•"/>
            </a:pPr>
            <a:r>
              <a:rPr lang="zh-CN" altLang="en-US" dirty="0">
                <a:latin typeface="微软雅黑"/>
                <a:ea typeface="微软雅黑"/>
                <a:cs typeface="微软雅黑"/>
              </a:rPr>
              <a:t>蓝牙标志由</a:t>
            </a:r>
            <a:r>
              <a:rPr lang="en-US" altLang="zh-CN" dirty="0">
                <a:latin typeface="微软雅黑"/>
                <a:ea typeface="微软雅黑"/>
                <a:cs typeface="微软雅黑"/>
              </a:rPr>
              <a:t>Scandinavian</a:t>
            </a:r>
            <a:r>
              <a:rPr lang="zh-CN" altLang="en-US" dirty="0">
                <a:latin typeface="微软雅黑"/>
                <a:ea typeface="微软雅黑"/>
                <a:cs typeface="微软雅黑"/>
              </a:rPr>
              <a:t>公司设计。标志保留了它名字的传统特色，包含了古北欧字母</a:t>
            </a:r>
            <a:r>
              <a:rPr lang="en-US" altLang="zh-CN" dirty="0">
                <a:latin typeface="微软雅黑"/>
                <a:ea typeface="微软雅黑"/>
                <a:cs typeface="微软雅黑"/>
              </a:rPr>
              <a:t>“H”</a:t>
            </a:r>
            <a:r>
              <a:rPr lang="zh-CN" altLang="en-US" dirty="0">
                <a:latin typeface="微软雅黑"/>
                <a:ea typeface="微软雅黑"/>
                <a:cs typeface="微软雅黑"/>
              </a:rPr>
              <a:t>，看上去非常类似一个星号和一个</a:t>
            </a:r>
            <a:r>
              <a:rPr lang="en-US" altLang="zh-CN" dirty="0">
                <a:latin typeface="微软雅黑"/>
                <a:ea typeface="微软雅黑"/>
                <a:cs typeface="微软雅黑"/>
              </a:rPr>
              <a:t>“B”</a:t>
            </a:r>
            <a:r>
              <a:rPr lang="zh-CN" altLang="en-US" dirty="0">
                <a:latin typeface="微软雅黑"/>
                <a:ea typeface="微软雅黑"/>
                <a:cs typeface="微软雅黑"/>
              </a:rPr>
              <a:t>，在标志上仔细看两者都能看到。</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26</a:t>
            </a:fld>
            <a:endParaRPr lang="zh-CN" altLang="en-US" dirty="0"/>
          </a:p>
        </p:txBody>
      </p:sp>
      <p:sp>
        <p:nvSpPr>
          <p:cNvPr id="4" name="标题 3"/>
          <p:cNvSpPr>
            <a:spLocks noGrp="1"/>
          </p:cNvSpPr>
          <p:nvPr>
            <p:ph type="title"/>
          </p:nvPr>
        </p:nvSpPr>
        <p:spPr/>
        <p:txBody>
          <a:bodyPr/>
          <a:lstStyle/>
          <a:p>
            <a:r>
              <a:rPr kumimoji="1" lang="zh-CN" altLang="en-US" dirty="0"/>
              <a:t>蓝牙的起源（续）</a:t>
            </a:r>
          </a:p>
        </p:txBody>
      </p:sp>
      <p:sp>
        <p:nvSpPr>
          <p:cNvPr id="6" name="矩形 4"/>
          <p:cNvSpPr>
            <a:spLocks noChangeArrowheads="1"/>
          </p:cNvSpPr>
          <p:nvPr/>
        </p:nvSpPr>
        <p:spPr bwMode="auto">
          <a:xfrm>
            <a:off x="3747922" y="5634419"/>
            <a:ext cx="131941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zh-CN" altLang="en-US" sz="2000" dirty="0">
                <a:latin typeface="微软雅黑"/>
                <a:ea typeface="微软雅黑"/>
                <a:cs typeface="微软雅黑"/>
              </a:rPr>
              <a:t>蓝牙</a:t>
            </a:r>
            <a:r>
              <a:rPr lang="en-US" altLang="zh-CN" sz="2000" dirty="0">
                <a:latin typeface="微软雅黑"/>
                <a:ea typeface="微软雅黑"/>
                <a:cs typeface="微软雅黑"/>
              </a:rPr>
              <a:t>Logo</a:t>
            </a:r>
            <a:endParaRPr lang="zh-CN" altLang="en-US" sz="2000" dirty="0">
              <a:latin typeface="微软雅黑"/>
              <a:ea typeface="微软雅黑"/>
              <a:cs typeface="微软雅黑"/>
            </a:endParaRPr>
          </a:p>
        </p:txBody>
      </p:sp>
    </p:spTree>
    <p:extLst>
      <p:ext uri="{BB962C8B-B14F-4D97-AF65-F5344CB8AC3E}">
        <p14:creationId xmlns:p14="http://schemas.microsoft.com/office/powerpoint/2010/main" val="775145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Arial"/>
              <a:buChar char="•"/>
            </a:pPr>
            <a:r>
              <a:rPr lang="en-US" altLang="zh-CN" dirty="0">
                <a:latin typeface="微软雅黑"/>
                <a:ea typeface="微软雅黑"/>
                <a:cs typeface="微软雅黑"/>
              </a:rPr>
              <a:t>1998</a:t>
            </a:r>
            <a:r>
              <a:rPr lang="zh-CN" altLang="en-US" dirty="0">
                <a:latin typeface="微软雅黑"/>
                <a:ea typeface="微软雅黑"/>
                <a:cs typeface="微软雅黑"/>
              </a:rPr>
              <a:t>年，蓝牙技术由蓝牙特别兴趣小组</a:t>
            </a:r>
            <a:r>
              <a:rPr lang="en-US" altLang="zh-CN" dirty="0">
                <a:latin typeface="微软雅黑"/>
                <a:ea typeface="微软雅黑"/>
                <a:cs typeface="微软雅黑"/>
              </a:rPr>
              <a:t>(Bluetooth Special Interest Group)</a:t>
            </a:r>
            <a:r>
              <a:rPr lang="zh-CN" altLang="en-US" dirty="0">
                <a:latin typeface="微软雅黑"/>
                <a:ea typeface="微软雅黑"/>
                <a:cs typeface="微软雅黑"/>
              </a:rPr>
              <a:t>成立，成员包括爱立信、</a:t>
            </a:r>
            <a:r>
              <a:rPr lang="en-US" altLang="zh-CN" dirty="0">
                <a:latin typeface="微软雅黑"/>
                <a:ea typeface="微软雅黑"/>
                <a:cs typeface="微软雅黑"/>
              </a:rPr>
              <a:t>IBM</a:t>
            </a:r>
            <a:r>
              <a:rPr lang="zh-CN" altLang="en-US" dirty="0">
                <a:latin typeface="微软雅黑"/>
                <a:ea typeface="微软雅黑"/>
                <a:cs typeface="微软雅黑"/>
              </a:rPr>
              <a:t>、</a:t>
            </a:r>
            <a:r>
              <a:rPr lang="en-US" altLang="zh-CN" dirty="0">
                <a:latin typeface="微软雅黑"/>
                <a:ea typeface="微软雅黑"/>
                <a:cs typeface="微软雅黑"/>
              </a:rPr>
              <a:t>Intel</a:t>
            </a:r>
            <a:r>
              <a:rPr lang="zh-CN" altLang="en-US" dirty="0">
                <a:latin typeface="微软雅黑"/>
                <a:ea typeface="微软雅黑"/>
                <a:cs typeface="微软雅黑"/>
              </a:rPr>
              <a:t>、东芝和诺基亚等国际通信巨头。</a:t>
            </a:r>
            <a:endParaRPr lang="en-US" altLang="zh-CN" dirty="0">
              <a:latin typeface="微软雅黑"/>
              <a:ea typeface="微软雅黑"/>
              <a:cs typeface="微软雅黑"/>
            </a:endParaRPr>
          </a:p>
          <a:p>
            <a:pPr>
              <a:buFont typeface="Arial"/>
              <a:buChar char="•"/>
            </a:pPr>
            <a:r>
              <a:rPr lang="en-US" altLang="zh-CN" dirty="0">
                <a:latin typeface="微软雅黑"/>
                <a:ea typeface="微软雅黑"/>
                <a:cs typeface="微软雅黑"/>
              </a:rPr>
              <a:t>1998</a:t>
            </a:r>
            <a:r>
              <a:rPr lang="zh-CN" altLang="en-US" dirty="0">
                <a:latin typeface="微软雅黑"/>
                <a:ea typeface="微软雅黑"/>
                <a:cs typeface="微软雅黑"/>
              </a:rPr>
              <a:t>年</a:t>
            </a:r>
            <a:r>
              <a:rPr lang="en-US" altLang="zh-CN" dirty="0">
                <a:latin typeface="微软雅黑"/>
                <a:ea typeface="微软雅黑"/>
                <a:cs typeface="微软雅黑"/>
              </a:rPr>
              <a:t>3</a:t>
            </a:r>
            <a:r>
              <a:rPr lang="zh-CN" altLang="en-US" dirty="0">
                <a:latin typeface="微软雅黑"/>
                <a:ea typeface="微软雅黑"/>
                <a:cs typeface="微软雅黑"/>
              </a:rPr>
              <a:t>月，蓝牙技术成为</a:t>
            </a:r>
            <a:r>
              <a:rPr lang="en-US" altLang="zh-CN" dirty="0">
                <a:latin typeface="微软雅黑"/>
                <a:ea typeface="微软雅黑"/>
                <a:cs typeface="微软雅黑"/>
              </a:rPr>
              <a:t>IEEE 802.15.1</a:t>
            </a:r>
            <a:r>
              <a:rPr lang="zh-CN" altLang="en-US" dirty="0">
                <a:latin typeface="微软雅黑"/>
                <a:ea typeface="微软雅黑"/>
                <a:cs typeface="微软雅黑"/>
              </a:rPr>
              <a:t>标准。</a:t>
            </a:r>
            <a:endParaRPr lang="en-US" altLang="zh-CN" dirty="0">
              <a:latin typeface="微软雅黑"/>
              <a:ea typeface="微软雅黑"/>
              <a:cs typeface="微软雅黑"/>
            </a:endParaRPr>
          </a:p>
          <a:p>
            <a:pPr lvl="1" indent="-342900">
              <a:buFont typeface="Arial"/>
              <a:buChar char="•"/>
            </a:pPr>
            <a:r>
              <a:rPr lang="zh-CN" altLang="en-US" dirty="0">
                <a:latin typeface="微软雅黑"/>
                <a:ea typeface="微软雅黑"/>
                <a:cs typeface="微软雅黑"/>
              </a:rPr>
              <a:t>蓝牙技术的物理层采用</a:t>
            </a:r>
            <a:r>
              <a:rPr lang="zh-CN" altLang="en-US" u="sng" dirty="0">
                <a:latin typeface="微软雅黑"/>
                <a:ea typeface="微软雅黑"/>
                <a:cs typeface="微软雅黑"/>
              </a:rPr>
              <a:t>跳频扩频结合</a:t>
            </a:r>
            <a:r>
              <a:rPr lang="zh-CN" altLang="en-US" dirty="0">
                <a:latin typeface="微软雅黑"/>
                <a:ea typeface="微软雅黑"/>
                <a:cs typeface="微软雅黑"/>
              </a:rPr>
              <a:t>的调制技术，频段范围是</a:t>
            </a:r>
            <a:r>
              <a:rPr lang="en-US" altLang="zh-CN" dirty="0">
                <a:latin typeface="微软雅黑"/>
                <a:ea typeface="微软雅黑"/>
                <a:cs typeface="微软雅黑"/>
              </a:rPr>
              <a:t>2.402GHz-2.480GHz</a:t>
            </a:r>
            <a:r>
              <a:rPr lang="zh-CN" altLang="en-US" dirty="0">
                <a:latin typeface="微软雅黑"/>
                <a:ea typeface="微软雅黑"/>
                <a:cs typeface="微软雅黑"/>
              </a:rPr>
              <a:t>，通信速率一般能达到</a:t>
            </a:r>
            <a:r>
              <a:rPr lang="en-US" altLang="zh-CN" dirty="0">
                <a:latin typeface="微软雅黑"/>
                <a:ea typeface="微软雅黑"/>
                <a:cs typeface="微软雅黑"/>
              </a:rPr>
              <a:t>1Mbps</a:t>
            </a:r>
            <a:r>
              <a:rPr lang="zh-CN" altLang="en-US" dirty="0">
                <a:latin typeface="微软雅黑"/>
                <a:ea typeface="微软雅黑"/>
                <a:cs typeface="微软雅黑"/>
              </a:rPr>
              <a:t>左右。</a:t>
            </a:r>
            <a:endParaRPr lang="en-US" altLang="zh-CN" dirty="0">
              <a:latin typeface="微软雅黑"/>
              <a:ea typeface="微软雅黑"/>
              <a:cs typeface="微软雅黑"/>
            </a:endParaRPr>
          </a:p>
          <a:p>
            <a:pPr lvl="1" indent="-342900">
              <a:buFont typeface="Arial"/>
              <a:buChar char="•"/>
            </a:pPr>
            <a:r>
              <a:rPr lang="zh-CN" altLang="en-US" dirty="0">
                <a:latin typeface="微软雅黑"/>
                <a:ea typeface="微软雅黑"/>
                <a:cs typeface="微软雅黑"/>
              </a:rPr>
              <a:t>蓝牙设备有两种可能的角色，分别为</a:t>
            </a:r>
            <a:r>
              <a:rPr lang="zh-CN" altLang="en-US" u="sng" dirty="0">
                <a:latin typeface="微软雅黑"/>
                <a:ea typeface="微软雅黑"/>
                <a:cs typeface="微软雅黑"/>
              </a:rPr>
              <a:t>主设备</a:t>
            </a:r>
            <a:r>
              <a:rPr lang="zh-CN" altLang="en-US" dirty="0">
                <a:latin typeface="微软雅黑"/>
                <a:ea typeface="微软雅黑"/>
                <a:cs typeface="微软雅黑"/>
              </a:rPr>
              <a:t>和</a:t>
            </a:r>
            <a:r>
              <a:rPr lang="zh-CN" altLang="en-US" u="sng" dirty="0">
                <a:latin typeface="微软雅黑"/>
                <a:ea typeface="微软雅黑"/>
                <a:cs typeface="微软雅黑"/>
              </a:rPr>
              <a:t>从设备</a:t>
            </a:r>
            <a:r>
              <a:rPr lang="zh-CN" altLang="en-US" dirty="0">
                <a:latin typeface="微软雅黑"/>
                <a:ea typeface="微软雅黑"/>
                <a:cs typeface="微软雅黑"/>
              </a:rPr>
              <a:t>。</a:t>
            </a:r>
            <a:endParaRPr lang="en-US" altLang="zh-CN" dirty="0">
              <a:latin typeface="微软雅黑"/>
              <a:ea typeface="微软雅黑"/>
              <a:cs typeface="微软雅黑"/>
            </a:endParaRPr>
          </a:p>
          <a:p>
            <a:pPr lvl="1" indent="-342900">
              <a:buFont typeface="Arial"/>
              <a:buChar char="•"/>
            </a:pPr>
            <a:r>
              <a:rPr lang="zh-CN" altLang="en-US" dirty="0">
                <a:latin typeface="微软雅黑"/>
                <a:ea typeface="微软雅黑"/>
                <a:cs typeface="微软雅黑"/>
              </a:rPr>
              <a:t>同一个蓝牙设备可以在这两种角色之间转换。</a:t>
            </a:r>
            <a:endParaRPr lang="en-US" altLang="zh-CN" dirty="0">
              <a:latin typeface="微软雅黑"/>
              <a:ea typeface="微软雅黑"/>
              <a:cs typeface="微软雅黑"/>
            </a:endParaRPr>
          </a:p>
          <a:p>
            <a:pPr lvl="1" indent="-342900">
              <a:buFont typeface="Arial"/>
              <a:buChar char="•"/>
            </a:pPr>
            <a:r>
              <a:rPr lang="zh-CN" altLang="en-US" dirty="0">
                <a:latin typeface="微软雅黑"/>
                <a:ea typeface="微软雅黑"/>
                <a:cs typeface="微软雅黑"/>
              </a:rPr>
              <a:t>一个主蓝牙设备可以最多同时和</a:t>
            </a:r>
            <a:r>
              <a:rPr lang="en-US" altLang="zh-CN" dirty="0">
                <a:latin typeface="微软雅黑"/>
                <a:ea typeface="微软雅黑"/>
                <a:cs typeface="微软雅黑"/>
              </a:rPr>
              <a:t>7</a:t>
            </a:r>
            <a:r>
              <a:rPr lang="zh-CN" altLang="en-US" dirty="0">
                <a:latin typeface="微软雅黑"/>
                <a:ea typeface="微软雅黑"/>
                <a:cs typeface="微软雅黑"/>
              </a:rPr>
              <a:t>个从设备通信。</a:t>
            </a:r>
            <a:endParaRPr lang="en-US" altLang="zh-CN"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27</a:t>
            </a:fld>
            <a:endParaRPr lang="zh-CN" altLang="en-US" dirty="0"/>
          </a:p>
        </p:txBody>
      </p:sp>
      <p:sp>
        <p:nvSpPr>
          <p:cNvPr id="4" name="标题 3"/>
          <p:cNvSpPr>
            <a:spLocks noGrp="1"/>
          </p:cNvSpPr>
          <p:nvPr>
            <p:ph type="title"/>
          </p:nvPr>
        </p:nvSpPr>
        <p:spPr/>
        <p:txBody>
          <a:bodyPr/>
          <a:lstStyle/>
          <a:p>
            <a:r>
              <a:rPr kumimoji="1" lang="zh-CN" altLang="en-US" dirty="0"/>
              <a:t>蓝牙的起源（续）</a:t>
            </a:r>
          </a:p>
        </p:txBody>
      </p:sp>
    </p:spTree>
    <p:extLst>
      <p:ext uri="{BB962C8B-B14F-4D97-AF65-F5344CB8AC3E}">
        <p14:creationId xmlns:p14="http://schemas.microsoft.com/office/powerpoint/2010/main" val="92736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Arial"/>
              <a:buChar char="•"/>
            </a:pPr>
            <a:r>
              <a:rPr lang="zh-CN" altLang="en-US" dirty="0">
                <a:latin typeface="微软雅黑"/>
                <a:ea typeface="微软雅黑"/>
                <a:cs typeface="微软雅黑"/>
              </a:rPr>
              <a:t>截止到</a:t>
            </a:r>
            <a:r>
              <a:rPr lang="en-US" altLang="zh-CN" dirty="0">
                <a:latin typeface="微软雅黑"/>
                <a:ea typeface="微软雅黑"/>
                <a:cs typeface="微软雅黑"/>
              </a:rPr>
              <a:t>2010</a:t>
            </a:r>
            <a:r>
              <a:rPr lang="zh-CN" altLang="en-US" dirty="0">
                <a:latin typeface="微软雅黑"/>
                <a:ea typeface="微软雅黑"/>
                <a:cs typeface="微软雅黑"/>
              </a:rPr>
              <a:t>年</a:t>
            </a:r>
            <a:r>
              <a:rPr lang="en-US" altLang="zh-CN" dirty="0">
                <a:latin typeface="微软雅黑"/>
                <a:ea typeface="微软雅黑"/>
                <a:cs typeface="微软雅黑"/>
              </a:rPr>
              <a:t>7</a:t>
            </a:r>
            <a:r>
              <a:rPr lang="zh-CN" altLang="en-US" dirty="0">
                <a:latin typeface="微软雅黑"/>
                <a:ea typeface="微软雅黑"/>
                <a:cs typeface="微软雅黑"/>
              </a:rPr>
              <a:t>月，蓝牙特别兴趣小组共推出六个版本</a:t>
            </a:r>
            <a:r>
              <a:rPr lang="en-US" altLang="zh-CN" dirty="0">
                <a:latin typeface="微软雅黑"/>
                <a:ea typeface="微软雅黑"/>
                <a:cs typeface="微软雅黑"/>
              </a:rPr>
              <a:t>V1.1/1.2/2.0/2.1/3.0/4.0</a:t>
            </a:r>
            <a:r>
              <a:rPr lang="zh-CN" altLang="en-US" dirty="0">
                <a:latin typeface="微软雅黑"/>
                <a:ea typeface="微软雅黑"/>
                <a:cs typeface="微软雅黑"/>
              </a:rPr>
              <a:t>，以通讯距离来在不同版本可再分为</a:t>
            </a:r>
            <a:r>
              <a:rPr lang="en-US" altLang="zh-CN" dirty="0">
                <a:latin typeface="微软雅黑"/>
                <a:ea typeface="微软雅黑"/>
                <a:cs typeface="微软雅黑"/>
              </a:rPr>
              <a:t> Class A(1)/Class B(2)</a:t>
            </a:r>
            <a:r>
              <a:rPr lang="zh-CN" altLang="en-US" dirty="0">
                <a:latin typeface="微软雅黑"/>
                <a:ea typeface="微软雅黑"/>
                <a:cs typeface="微软雅黑"/>
              </a:rPr>
              <a:t>。</a:t>
            </a:r>
            <a:endParaRPr lang="en-US" altLang="zh-CN" dirty="0">
              <a:latin typeface="微软雅黑"/>
              <a:ea typeface="微软雅黑"/>
              <a:cs typeface="微软雅黑"/>
            </a:endParaRPr>
          </a:p>
          <a:p>
            <a:pPr lvl="1" indent="-342900">
              <a:buFont typeface="Arial"/>
              <a:buChar char="•"/>
            </a:pPr>
            <a:r>
              <a:rPr lang="zh-CN" altLang="en-US" dirty="0">
                <a:latin typeface="微软雅黑"/>
                <a:ea typeface="微软雅黑"/>
                <a:cs typeface="微软雅黑"/>
              </a:rPr>
              <a:t>蓝牙的通信距离也提高到</a:t>
            </a:r>
            <a:r>
              <a:rPr lang="en-US" altLang="zh-CN" dirty="0">
                <a:latin typeface="微软雅黑"/>
                <a:ea typeface="微软雅黑"/>
                <a:cs typeface="微软雅黑"/>
              </a:rPr>
              <a:t>100</a:t>
            </a:r>
            <a:r>
              <a:rPr lang="zh-CN" altLang="en-US" dirty="0">
                <a:latin typeface="微软雅黑"/>
                <a:ea typeface="微软雅黑"/>
                <a:cs typeface="微软雅黑"/>
              </a:rPr>
              <a:t>米以上，通信速率达到</a:t>
            </a:r>
            <a:r>
              <a:rPr lang="en-US" altLang="zh-CN" dirty="0">
                <a:latin typeface="微软雅黑"/>
                <a:ea typeface="微软雅黑"/>
                <a:cs typeface="微软雅黑"/>
              </a:rPr>
              <a:t>24Mbps</a:t>
            </a:r>
            <a:r>
              <a:rPr lang="zh-CN" altLang="en-US" dirty="0">
                <a:latin typeface="微软雅黑"/>
                <a:ea typeface="微软雅黑"/>
                <a:cs typeface="微软雅黑"/>
              </a:rPr>
              <a:t>。</a:t>
            </a:r>
            <a:endParaRPr lang="en-US" altLang="zh-CN" dirty="0">
              <a:latin typeface="微软雅黑"/>
              <a:ea typeface="微软雅黑"/>
              <a:cs typeface="微软雅黑"/>
            </a:endParaRPr>
          </a:p>
          <a:p>
            <a:pPr lvl="1" indent="-342900">
              <a:buFont typeface="Arial"/>
              <a:buChar char="•"/>
            </a:pPr>
            <a:r>
              <a:rPr lang="zh-CN" altLang="en-US" u="sng" dirty="0">
                <a:latin typeface="微软雅黑"/>
                <a:ea typeface="微软雅黑"/>
                <a:cs typeface="微软雅黑"/>
              </a:rPr>
              <a:t>建立连接时间长</a:t>
            </a:r>
            <a:r>
              <a:rPr lang="zh-CN" altLang="en-US" dirty="0">
                <a:latin typeface="微软雅黑"/>
                <a:ea typeface="微软雅黑"/>
                <a:cs typeface="微软雅黑"/>
              </a:rPr>
              <a:t>、</a:t>
            </a:r>
            <a:r>
              <a:rPr lang="zh-CN" altLang="en-US" u="sng" dirty="0">
                <a:latin typeface="微软雅黑"/>
                <a:ea typeface="微软雅黑"/>
                <a:cs typeface="微软雅黑"/>
              </a:rPr>
              <a:t>功耗高</a:t>
            </a:r>
            <a:r>
              <a:rPr lang="zh-CN" altLang="en-US" dirty="0">
                <a:latin typeface="微软雅黑"/>
                <a:ea typeface="微软雅黑"/>
                <a:cs typeface="微软雅黑"/>
              </a:rPr>
              <a:t>、</a:t>
            </a:r>
            <a:r>
              <a:rPr lang="zh-CN" altLang="en-US" u="sng" dirty="0">
                <a:latin typeface="微软雅黑"/>
                <a:ea typeface="微软雅黑"/>
                <a:cs typeface="微软雅黑"/>
              </a:rPr>
              <a:t>安全性不高</a:t>
            </a:r>
            <a:endParaRPr lang="en-US" altLang="zh-CN" dirty="0">
              <a:latin typeface="微软雅黑"/>
              <a:ea typeface="微软雅黑"/>
              <a:cs typeface="微软雅黑"/>
            </a:endParaRPr>
          </a:p>
          <a:p>
            <a:pPr>
              <a:buFont typeface="Arial"/>
              <a:buChar char="•"/>
            </a:pPr>
            <a:endParaRPr lang="en-US" altLang="zh-CN"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28</a:t>
            </a:fld>
            <a:endParaRPr lang="zh-CN" altLang="en-US" dirty="0"/>
          </a:p>
        </p:txBody>
      </p:sp>
      <p:sp>
        <p:nvSpPr>
          <p:cNvPr id="4" name="标题 3"/>
          <p:cNvSpPr>
            <a:spLocks noGrp="1"/>
          </p:cNvSpPr>
          <p:nvPr>
            <p:ph type="title"/>
          </p:nvPr>
        </p:nvSpPr>
        <p:spPr/>
        <p:txBody>
          <a:bodyPr/>
          <a:lstStyle/>
          <a:p>
            <a:r>
              <a:rPr kumimoji="1" lang="zh-CN" altLang="en-US" dirty="0"/>
              <a:t>蓝牙的发展</a:t>
            </a:r>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4273550"/>
            <a:ext cx="6624638" cy="188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6" name="矩形 3"/>
          <p:cNvSpPr>
            <a:spLocks noChangeArrowheads="1"/>
          </p:cNvSpPr>
          <p:nvPr/>
        </p:nvSpPr>
        <p:spPr bwMode="auto">
          <a:xfrm>
            <a:off x="1476375" y="5786438"/>
            <a:ext cx="685315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zh-CN" altLang="en-US" sz="2000" dirty="0">
                <a:latin typeface="微软雅黑"/>
                <a:ea typeface="微软雅黑"/>
                <a:cs typeface="微软雅黑"/>
              </a:rPr>
              <a:t>蓝牙耳机</a:t>
            </a:r>
            <a:r>
              <a:rPr lang="en-US" altLang="zh-CN" sz="2000" dirty="0">
                <a:latin typeface="微软雅黑"/>
                <a:ea typeface="微软雅黑"/>
                <a:cs typeface="微软雅黑"/>
              </a:rPr>
              <a:t>         </a:t>
            </a:r>
            <a:r>
              <a:rPr lang="zh-CN" altLang="en-US" sz="2000" dirty="0">
                <a:latin typeface="微软雅黑"/>
                <a:ea typeface="微软雅黑"/>
                <a:cs typeface="微软雅黑"/>
              </a:rPr>
              <a:t>蓝牙鼠标       </a:t>
            </a:r>
            <a:r>
              <a:rPr lang="en-US" altLang="zh-CN" sz="2000" dirty="0">
                <a:latin typeface="微软雅黑"/>
                <a:ea typeface="微软雅黑"/>
                <a:cs typeface="微软雅黑"/>
              </a:rPr>
              <a:t>   </a:t>
            </a:r>
            <a:r>
              <a:rPr lang="zh-CN" altLang="en-US" sz="2000" dirty="0">
                <a:latin typeface="微软雅黑"/>
                <a:ea typeface="微软雅黑"/>
                <a:cs typeface="微软雅黑"/>
              </a:rPr>
              <a:t> </a:t>
            </a:r>
            <a:r>
              <a:rPr lang="en-US" altLang="zh-CN" sz="2000" dirty="0">
                <a:latin typeface="微软雅黑"/>
                <a:ea typeface="微软雅黑"/>
                <a:cs typeface="微软雅黑"/>
              </a:rPr>
              <a:t> </a:t>
            </a:r>
            <a:r>
              <a:rPr lang="zh-CN" altLang="en-US" sz="2000" dirty="0">
                <a:latin typeface="微软雅黑"/>
                <a:ea typeface="微软雅黑"/>
                <a:cs typeface="微软雅黑"/>
              </a:rPr>
              <a:t>蓝牙键盘    </a:t>
            </a:r>
            <a:r>
              <a:rPr lang="en-US" altLang="zh-CN" sz="2000" dirty="0">
                <a:latin typeface="微软雅黑"/>
                <a:ea typeface="微软雅黑"/>
                <a:cs typeface="微软雅黑"/>
              </a:rPr>
              <a:t> </a:t>
            </a:r>
            <a:r>
              <a:rPr lang="zh-CN" altLang="en-US" sz="2000" dirty="0">
                <a:latin typeface="微软雅黑"/>
                <a:ea typeface="微软雅黑"/>
                <a:cs typeface="微软雅黑"/>
              </a:rPr>
              <a:t>蓝牙游戏手柄</a:t>
            </a:r>
          </a:p>
        </p:txBody>
      </p:sp>
    </p:spTree>
    <p:extLst>
      <p:ext uri="{BB962C8B-B14F-4D97-AF65-F5344CB8AC3E}">
        <p14:creationId xmlns:p14="http://schemas.microsoft.com/office/powerpoint/2010/main" val="1585776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4"/>
            <a:ext cx="7886700" cy="4895851"/>
          </a:xfrm>
        </p:spPr>
        <p:txBody>
          <a:bodyPr>
            <a:normAutofit/>
          </a:bodyPr>
          <a:lstStyle/>
          <a:p>
            <a:pPr>
              <a:buFont typeface="Arial" charset="0"/>
              <a:buChar char="•"/>
            </a:pPr>
            <a:r>
              <a:rPr lang="zh-CN" altLang="en-US" dirty="0"/>
              <a:t>蓝牙</a:t>
            </a:r>
            <a:r>
              <a:rPr lang="en-US" dirty="0"/>
              <a:t>4.0</a:t>
            </a:r>
            <a:r>
              <a:rPr lang="zh-CN" altLang="en-US" dirty="0"/>
              <a:t>是蓝牙技术联盟于</a:t>
            </a:r>
            <a:r>
              <a:rPr lang="en-US" dirty="0"/>
              <a:t>2010</a:t>
            </a:r>
            <a:r>
              <a:rPr lang="zh-CN" altLang="en-US" dirty="0"/>
              <a:t>年</a:t>
            </a:r>
            <a:r>
              <a:rPr lang="en-US" dirty="0"/>
              <a:t>7</a:t>
            </a:r>
            <a:r>
              <a:rPr lang="zh-CN" altLang="en-US" dirty="0"/>
              <a:t>月</a:t>
            </a:r>
            <a:r>
              <a:rPr lang="en-US" dirty="0"/>
              <a:t>7</a:t>
            </a:r>
            <a:r>
              <a:rPr lang="zh-CN" altLang="en-US" dirty="0"/>
              <a:t>日推出的新标准，包含</a:t>
            </a:r>
            <a:r>
              <a:rPr lang="zh-CN" altLang="en-US" u="sng" dirty="0"/>
              <a:t>高速蓝牙</a:t>
            </a:r>
            <a:r>
              <a:rPr lang="zh-CN" altLang="en-US" dirty="0"/>
              <a:t>、</a:t>
            </a:r>
            <a:r>
              <a:rPr lang="zh-CN" altLang="en-US" u="sng" dirty="0"/>
              <a:t>经典蓝牙</a:t>
            </a:r>
            <a:r>
              <a:rPr lang="zh-CN" altLang="en-US" dirty="0"/>
              <a:t>和</a:t>
            </a:r>
            <a:r>
              <a:rPr lang="zh-CN" altLang="en-US" u="sng" dirty="0"/>
              <a:t>低功耗蓝牙（</a:t>
            </a:r>
            <a:r>
              <a:rPr lang="en-US" u="sng" dirty="0"/>
              <a:t>Bluetooth Low Energy</a:t>
            </a:r>
            <a:r>
              <a:rPr lang="zh-CN" altLang="en-US" u="sng" dirty="0"/>
              <a:t>，</a:t>
            </a:r>
            <a:r>
              <a:rPr lang="en-US" u="sng" dirty="0"/>
              <a:t>BLE</a:t>
            </a:r>
            <a:r>
              <a:rPr lang="zh-CN" altLang="en-US" u="sng" dirty="0"/>
              <a:t>）</a:t>
            </a:r>
            <a:r>
              <a:rPr lang="zh-CN" altLang="en-US" dirty="0"/>
              <a:t>三种模式，分别应对以数据交换与传输、信息沟通与设备连接、低带宽设备连接为主的不同应用需求</a:t>
            </a:r>
            <a:endParaRPr lang="en-US" altLang="zh-CN" dirty="0"/>
          </a:p>
          <a:p>
            <a:pPr>
              <a:buFont typeface="Arial" charset="0"/>
              <a:buChar char="•"/>
            </a:pPr>
            <a:r>
              <a:rPr lang="zh-CN" altLang="en-US" dirty="0"/>
              <a:t>蓝牙技术目前的成员达到</a:t>
            </a:r>
            <a:r>
              <a:rPr lang="en-US" altLang="zh-CN" dirty="0"/>
              <a:t>16,000</a:t>
            </a:r>
            <a:r>
              <a:rPr lang="zh-CN" altLang="en-US" dirty="0"/>
              <a:t>家成员和每天具有蓝牙技术产品的出货量达到五百万部，蓝牙技术重获新生。</a:t>
            </a:r>
            <a:endParaRPr lang="en-US" altLang="zh-CN" dirty="0"/>
          </a:p>
          <a:p>
            <a:pPr>
              <a:buFont typeface="Arial" charset="0"/>
              <a:buChar char="•"/>
            </a:pPr>
            <a:r>
              <a:rPr lang="zh-CN" altLang="en-US" dirty="0"/>
              <a:t>蓝牙技术在运动、健身、健康和医疗领域存在着极为广阔的应用前景。</a:t>
            </a:r>
            <a:endParaRPr lang="en-US" altLang="zh-CN"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29</a:t>
            </a:fld>
            <a:endParaRPr lang="zh-CN" altLang="en-US" dirty="0"/>
          </a:p>
        </p:txBody>
      </p:sp>
      <p:sp>
        <p:nvSpPr>
          <p:cNvPr id="4" name="标题 3"/>
          <p:cNvSpPr>
            <a:spLocks noGrp="1"/>
          </p:cNvSpPr>
          <p:nvPr>
            <p:ph type="title"/>
          </p:nvPr>
        </p:nvSpPr>
        <p:spPr/>
        <p:txBody>
          <a:bodyPr/>
          <a:lstStyle/>
          <a:p>
            <a:r>
              <a:rPr kumimoji="1" lang="zh-CN" altLang="en-US" dirty="0"/>
              <a:t>蓝牙</a:t>
            </a:r>
            <a:r>
              <a:rPr kumimoji="1" lang="en-US" altLang="zh-CN" dirty="0"/>
              <a:t>4.0</a:t>
            </a:r>
            <a:endParaRPr kumimoji="1" lang="zh-CN" altLang="en-US" dirty="0"/>
          </a:p>
        </p:txBody>
      </p:sp>
    </p:spTree>
    <p:extLst>
      <p:ext uri="{BB962C8B-B14F-4D97-AF65-F5344CB8AC3E}">
        <p14:creationId xmlns:p14="http://schemas.microsoft.com/office/powerpoint/2010/main" val="465726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spcAft>
                <a:spcPts val="600"/>
              </a:spcAft>
            </a:pPr>
            <a:r>
              <a:rPr kumimoji="1" lang="en-US" altLang="zh-CN" sz="2800" dirty="0">
                <a:solidFill>
                  <a:srgbClr val="C00000"/>
                </a:solidFill>
              </a:rPr>
              <a:t>6.1 </a:t>
            </a:r>
            <a:r>
              <a:rPr kumimoji="1" lang="zh-CN" altLang="en-US" sz="2800" dirty="0">
                <a:solidFill>
                  <a:srgbClr val="C00000"/>
                </a:solidFill>
              </a:rPr>
              <a:t>无线网络接入技术简介</a:t>
            </a:r>
            <a:endParaRPr kumimoji="1" lang="en-US" altLang="zh-CN" dirty="0"/>
          </a:p>
          <a:p>
            <a:pPr>
              <a:spcAft>
                <a:spcPts val="600"/>
              </a:spcAft>
            </a:pPr>
            <a:r>
              <a:rPr kumimoji="1" lang="en-US" altLang="zh-CN" dirty="0"/>
              <a:t>6.2 Wi-Fi</a:t>
            </a:r>
            <a:r>
              <a:rPr kumimoji="1" lang="zh-CN" altLang="en-US" dirty="0"/>
              <a:t>：无线局域网</a:t>
            </a:r>
            <a:endParaRPr kumimoji="1" lang="en-US" altLang="zh-CN" dirty="0"/>
          </a:p>
          <a:p>
            <a:pPr>
              <a:spcAft>
                <a:spcPts val="600"/>
              </a:spcAft>
            </a:pPr>
            <a:r>
              <a:rPr kumimoji="1" lang="en-US" altLang="zh-CN" dirty="0"/>
              <a:t>6.3 </a:t>
            </a:r>
            <a:r>
              <a:rPr kumimoji="1" lang="zh-CN" altLang="en-US" dirty="0"/>
              <a:t>蓝牙</a:t>
            </a:r>
            <a:endParaRPr kumimoji="1" lang="en-US" altLang="zh-CN" dirty="0"/>
          </a:p>
          <a:p>
            <a:pPr>
              <a:spcAft>
                <a:spcPts val="600"/>
              </a:spcAft>
            </a:pPr>
            <a:r>
              <a:rPr kumimoji="1" lang="en-US" altLang="zh-CN" dirty="0"/>
              <a:t>6.4 ZigBee</a:t>
            </a:r>
          </a:p>
          <a:p>
            <a:pPr>
              <a:spcAft>
                <a:spcPts val="600"/>
              </a:spcAft>
            </a:pPr>
            <a:r>
              <a:rPr kumimoji="1" lang="en-US" altLang="zh-CN" dirty="0"/>
              <a:t>6.5 60GHz</a:t>
            </a:r>
            <a:r>
              <a:rPr kumimoji="1" lang="zh-CN" altLang="en-US" dirty="0"/>
              <a:t>毫米波通信</a:t>
            </a:r>
            <a:endParaRPr kumimoji="1" lang="en-US" altLang="zh-CN" dirty="0"/>
          </a:p>
          <a:p>
            <a:pPr>
              <a:spcAft>
                <a:spcPts val="600"/>
              </a:spcAft>
            </a:pPr>
            <a:r>
              <a:rPr kumimoji="1" lang="en-US" altLang="zh-CN" dirty="0"/>
              <a:t>6.6 </a:t>
            </a:r>
            <a:r>
              <a:rPr kumimoji="1" lang="zh-CN" altLang="en-US" dirty="0"/>
              <a:t>可见光通信</a:t>
            </a:r>
            <a:endParaRPr kumimoji="1" lang="en-US" altLang="zh-CN" dirty="0"/>
          </a:p>
          <a:p>
            <a:pPr>
              <a:spcAft>
                <a:spcPts val="600"/>
              </a:spcAft>
            </a:pPr>
            <a:r>
              <a:rPr kumimoji="1" lang="en-US" altLang="zh-CN" dirty="0"/>
              <a:t>6.7 </a:t>
            </a:r>
            <a:r>
              <a:rPr kumimoji="1" lang="zh-CN" altLang="en-US" dirty="0"/>
              <a:t>低功耗广域网</a:t>
            </a:r>
            <a:endParaRPr kumimoji="1" lang="en-US" altLang="zh-CN" dirty="0"/>
          </a:p>
          <a:p>
            <a:pPr>
              <a:spcAft>
                <a:spcPts val="600"/>
              </a:spcAft>
            </a:pPr>
            <a:r>
              <a:rPr kumimoji="1" lang="en-US" altLang="zh-CN" dirty="0"/>
              <a:t>6.8 </a:t>
            </a:r>
            <a:r>
              <a:rPr kumimoji="1" lang="zh-CN" altLang="en-US" dirty="0"/>
              <a:t>无线物联世界</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3500699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49" y="1825625"/>
            <a:ext cx="3982427" cy="4351338"/>
          </a:xfrm>
        </p:spPr>
        <p:txBody>
          <a:bodyPr>
            <a:normAutofit/>
          </a:bodyPr>
          <a:lstStyle/>
          <a:p>
            <a:pPr>
              <a:buFont typeface="Arial"/>
              <a:buChar char="•"/>
            </a:pPr>
            <a:r>
              <a:rPr lang="zh-CN" altLang="en-US" dirty="0">
                <a:latin typeface="微软雅黑"/>
                <a:ea typeface="微软雅黑"/>
                <a:cs typeface="微软雅黑"/>
              </a:rPr>
              <a:t>低功耗：一颗纽扣电池可运行一年乃至数年。</a:t>
            </a:r>
            <a:endParaRPr lang="en-US" altLang="zh-CN" dirty="0">
              <a:latin typeface="微软雅黑"/>
              <a:ea typeface="微软雅黑"/>
              <a:cs typeface="微软雅黑"/>
            </a:endParaRPr>
          </a:p>
          <a:p>
            <a:pPr>
              <a:buFont typeface="Arial"/>
              <a:buChar char="•"/>
            </a:pPr>
            <a:r>
              <a:rPr lang="zh-CN" altLang="en-US" dirty="0">
                <a:latin typeface="微软雅黑"/>
                <a:ea typeface="微软雅黑"/>
                <a:cs typeface="微软雅黑"/>
              </a:rPr>
              <a:t>低延迟：最短可在</a:t>
            </a:r>
            <a:r>
              <a:rPr lang="en-US" altLang="zh-CN" dirty="0">
                <a:latin typeface="微软雅黑"/>
                <a:ea typeface="微软雅黑"/>
                <a:cs typeface="微软雅黑"/>
              </a:rPr>
              <a:t>3</a:t>
            </a:r>
            <a:r>
              <a:rPr lang="zh-CN" altLang="en-US" dirty="0">
                <a:latin typeface="微软雅黑"/>
                <a:ea typeface="微软雅黑"/>
                <a:cs typeface="微软雅黑"/>
              </a:rPr>
              <a:t>毫秒内完成连接设置并开始传输数据。</a:t>
            </a:r>
            <a:endParaRPr lang="en-US" altLang="zh-CN" dirty="0">
              <a:latin typeface="微软雅黑"/>
              <a:ea typeface="微软雅黑"/>
              <a:cs typeface="微软雅黑"/>
            </a:endParaRPr>
          </a:p>
          <a:p>
            <a:pPr>
              <a:buFont typeface="Arial"/>
              <a:buChar char="•"/>
            </a:pPr>
            <a:r>
              <a:rPr lang="zh-CN" altLang="en-US" dirty="0">
                <a:latin typeface="微软雅黑"/>
                <a:ea typeface="微软雅黑"/>
                <a:cs typeface="微软雅黑"/>
              </a:rPr>
              <a:t>适用于</a:t>
            </a:r>
            <a:r>
              <a:rPr lang="en-US" altLang="zh-CN" dirty="0">
                <a:latin typeface="微软雅黑"/>
                <a:ea typeface="微软雅黑"/>
                <a:cs typeface="微软雅黑"/>
              </a:rPr>
              <a:t>App Store</a:t>
            </a:r>
            <a:r>
              <a:rPr lang="zh-CN" altLang="en-US" dirty="0">
                <a:latin typeface="微软雅黑"/>
                <a:ea typeface="微软雅黑"/>
                <a:cs typeface="微软雅黑"/>
              </a:rPr>
              <a:t>模式</a:t>
            </a:r>
            <a:r>
              <a:rPr lang="en-US" altLang="zh-CN" dirty="0">
                <a:latin typeface="微软雅黑"/>
                <a:ea typeface="微软雅黑"/>
                <a:cs typeface="微软雅黑"/>
              </a:rPr>
              <a:t>:</a:t>
            </a:r>
          </a:p>
          <a:p>
            <a:pPr lvl="1">
              <a:buFont typeface="Arial"/>
              <a:buChar char="•"/>
            </a:pPr>
            <a:r>
              <a:rPr lang="zh-CN" altLang="en-US" dirty="0">
                <a:latin typeface="微软雅黑"/>
                <a:ea typeface="微软雅黑"/>
                <a:cs typeface="微软雅黑"/>
              </a:rPr>
              <a:t>超过</a:t>
            </a:r>
            <a:r>
              <a:rPr lang="en-US" altLang="zh-CN" dirty="0">
                <a:latin typeface="微软雅黑"/>
                <a:ea typeface="微软雅黑"/>
                <a:cs typeface="微软雅黑"/>
              </a:rPr>
              <a:t>99%</a:t>
            </a:r>
            <a:r>
              <a:rPr lang="zh-CN" altLang="en-US" dirty="0">
                <a:latin typeface="微软雅黑"/>
                <a:ea typeface="微软雅黑"/>
                <a:cs typeface="微软雅黑"/>
              </a:rPr>
              <a:t>的智能手机具备蓝牙功能。</a:t>
            </a:r>
            <a:endParaRPr lang="en-US" altLang="zh-CN" dirty="0">
              <a:latin typeface="微软雅黑"/>
              <a:ea typeface="微软雅黑"/>
              <a:cs typeface="微软雅黑"/>
            </a:endParaRPr>
          </a:p>
          <a:p>
            <a:pPr lvl="1">
              <a:buFont typeface="Arial"/>
              <a:buChar char="•"/>
            </a:pPr>
            <a:r>
              <a:rPr lang="zh-CN" altLang="en-US" dirty="0">
                <a:latin typeface="微软雅黑"/>
                <a:ea typeface="微软雅黑"/>
                <a:cs typeface="微软雅黑"/>
              </a:rPr>
              <a:t>特别适合可穿戴计算应用场景。</a:t>
            </a:r>
            <a:endParaRPr lang="en-US" altLang="zh-CN" dirty="0">
              <a:latin typeface="微软雅黑"/>
              <a:ea typeface="微软雅黑"/>
              <a:cs typeface="微软雅黑"/>
            </a:endParaRPr>
          </a:p>
          <a:p>
            <a:pPr lvl="1">
              <a:buFont typeface="Arial"/>
              <a:buChar char="•"/>
            </a:pPr>
            <a:r>
              <a:rPr lang="zh-CN" altLang="en-US" dirty="0">
                <a:latin typeface="微软雅黑"/>
                <a:ea typeface="微软雅黑"/>
                <a:cs typeface="微软雅黑"/>
              </a:rPr>
              <a:t>同时得到苹果</a:t>
            </a:r>
            <a:r>
              <a:rPr lang="en-US" altLang="zh-CN" dirty="0" err="1">
                <a:latin typeface="微软雅黑"/>
                <a:ea typeface="微软雅黑"/>
                <a:cs typeface="微软雅黑"/>
              </a:rPr>
              <a:t>iOS</a:t>
            </a:r>
            <a:r>
              <a:rPr lang="zh-CN" altLang="en-US" dirty="0">
                <a:latin typeface="微软雅黑"/>
                <a:ea typeface="微软雅黑"/>
                <a:cs typeface="微软雅黑"/>
              </a:rPr>
              <a:t>和谷歌</a:t>
            </a:r>
            <a:r>
              <a:rPr lang="en-US" altLang="zh-CN" dirty="0">
                <a:latin typeface="微软雅黑"/>
                <a:ea typeface="微软雅黑"/>
                <a:cs typeface="微软雅黑"/>
              </a:rPr>
              <a:t>android</a:t>
            </a:r>
            <a:r>
              <a:rPr lang="zh-CN" altLang="en-US" dirty="0">
                <a:latin typeface="微软雅黑"/>
                <a:ea typeface="微软雅黑"/>
                <a:cs typeface="微软雅黑"/>
              </a:rPr>
              <a:t>两大阵营大力推崇。</a:t>
            </a:r>
            <a:endParaRPr lang="en-US" altLang="zh-CN"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30</a:t>
            </a:fld>
            <a:endParaRPr lang="zh-CN" altLang="en-US" dirty="0"/>
          </a:p>
        </p:txBody>
      </p:sp>
      <p:sp>
        <p:nvSpPr>
          <p:cNvPr id="4" name="标题 3"/>
          <p:cNvSpPr>
            <a:spLocks noGrp="1"/>
          </p:cNvSpPr>
          <p:nvPr>
            <p:ph type="title"/>
          </p:nvPr>
        </p:nvSpPr>
        <p:spPr/>
        <p:txBody>
          <a:bodyPr/>
          <a:lstStyle/>
          <a:p>
            <a:r>
              <a:rPr kumimoji="1" lang="zh-CN" altLang="en-US" dirty="0"/>
              <a:t>蓝牙</a:t>
            </a:r>
            <a:r>
              <a:rPr kumimoji="1" lang="en-US" altLang="zh-CN" dirty="0"/>
              <a:t>4.0</a:t>
            </a:r>
            <a:r>
              <a:rPr kumimoji="1" lang="zh-CN" altLang="en-US" dirty="0"/>
              <a:t>（续）</a:t>
            </a:r>
          </a:p>
        </p:txBody>
      </p:sp>
      <p:pic>
        <p:nvPicPr>
          <p:cNvPr id="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2142" y="1991336"/>
            <a:ext cx="3629025" cy="217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1401" y="4223116"/>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8079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传统蓝牙和低功耗蓝牙的技术对比</a:t>
            </a:r>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31</a:t>
            </a:fld>
            <a:endParaRPr lang="zh-CN" altLang="en-US" dirty="0"/>
          </a:p>
        </p:txBody>
      </p:sp>
      <p:sp>
        <p:nvSpPr>
          <p:cNvPr id="4" name="标题 3"/>
          <p:cNvSpPr>
            <a:spLocks noGrp="1"/>
          </p:cNvSpPr>
          <p:nvPr>
            <p:ph type="title"/>
          </p:nvPr>
        </p:nvSpPr>
        <p:spPr/>
        <p:txBody>
          <a:bodyPr/>
          <a:lstStyle/>
          <a:p>
            <a:r>
              <a:rPr lang="zh-CN" altLang="en-US" dirty="0"/>
              <a:t>蓝牙</a:t>
            </a:r>
            <a:r>
              <a:rPr lang="en-US" altLang="zh-CN" dirty="0"/>
              <a:t>4.0</a:t>
            </a:r>
            <a:r>
              <a:rPr lang="zh-CN" altLang="en-US" dirty="0"/>
              <a:t>（续）</a:t>
            </a:r>
            <a:endParaRPr lang="en-US" dirty="0"/>
          </a:p>
        </p:txBody>
      </p:sp>
      <p:graphicFrame>
        <p:nvGraphicFramePr>
          <p:cNvPr id="6" name="表格 5"/>
          <p:cNvGraphicFramePr>
            <a:graphicFrameLocks noGrp="1"/>
          </p:cNvGraphicFramePr>
          <p:nvPr>
            <p:extLst>
              <p:ext uri="{D42A27DB-BD31-4B8C-83A1-F6EECF244321}">
                <p14:modId xmlns:p14="http://schemas.microsoft.com/office/powerpoint/2010/main" val="3074873662"/>
              </p:ext>
            </p:extLst>
          </p:nvPr>
        </p:nvGraphicFramePr>
        <p:xfrm>
          <a:off x="661850" y="2234883"/>
          <a:ext cx="7855131" cy="3850640"/>
        </p:xfrm>
        <a:graphic>
          <a:graphicData uri="http://schemas.openxmlformats.org/drawingml/2006/table">
            <a:tbl>
              <a:tblPr firstRow="1" bandRow="1">
                <a:tableStyleId>{5C22544A-7EE6-4342-B048-85BDC9FD1C3A}</a:tableStyleId>
              </a:tblPr>
              <a:tblGrid>
                <a:gridCol w="2618377">
                  <a:extLst>
                    <a:ext uri="{9D8B030D-6E8A-4147-A177-3AD203B41FA5}">
                      <a16:colId xmlns:a16="http://schemas.microsoft.com/office/drawing/2014/main" val="20000"/>
                    </a:ext>
                  </a:extLst>
                </a:gridCol>
                <a:gridCol w="2618377">
                  <a:extLst>
                    <a:ext uri="{9D8B030D-6E8A-4147-A177-3AD203B41FA5}">
                      <a16:colId xmlns:a16="http://schemas.microsoft.com/office/drawing/2014/main" val="20001"/>
                    </a:ext>
                  </a:extLst>
                </a:gridCol>
                <a:gridCol w="2618377">
                  <a:extLst>
                    <a:ext uri="{9D8B030D-6E8A-4147-A177-3AD203B41FA5}">
                      <a16:colId xmlns:a16="http://schemas.microsoft.com/office/drawing/2014/main" val="20002"/>
                    </a:ext>
                  </a:extLst>
                </a:gridCol>
              </a:tblGrid>
              <a:tr h="370840">
                <a:tc>
                  <a:txBody>
                    <a:bodyPr/>
                    <a:lstStyle/>
                    <a:p>
                      <a:pPr marL="0" marR="0" indent="0" algn="ctr">
                        <a:lnSpc>
                          <a:spcPct val="100000"/>
                        </a:lnSpc>
                        <a:spcBef>
                          <a:spcPts val="0"/>
                        </a:spcBef>
                        <a:spcAft>
                          <a:spcPts val="200"/>
                        </a:spcAft>
                      </a:pPr>
                      <a:r>
                        <a:rPr lang="zh-CN" sz="1600" kern="1200" dirty="0">
                          <a:solidFill>
                            <a:schemeClr val="bg1"/>
                          </a:solidFill>
                          <a:latin typeface="微软雅黑" panose="020B0503020204020204" pitchFamily="34" charset="-122"/>
                          <a:ea typeface="微软雅黑" panose="020B0503020204020204" pitchFamily="34" charset="-122"/>
                          <a:cs typeface="+mn-cs"/>
                        </a:rPr>
                        <a:t>技术规范</a:t>
                      </a:r>
                      <a:endParaRPr lang="en-US" sz="160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bg1"/>
                          </a:solidFill>
                          <a:latin typeface="微软雅黑" panose="020B0503020204020204" pitchFamily="34" charset="-122"/>
                          <a:ea typeface="微软雅黑" panose="020B0503020204020204" pitchFamily="34" charset="-122"/>
                          <a:cs typeface="+mn-cs"/>
                        </a:rPr>
                        <a:t>传统蓝牙</a:t>
                      </a:r>
                      <a:endParaRPr lang="en-US" sz="160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bg1"/>
                          </a:solidFill>
                          <a:latin typeface="微软雅黑" panose="020B0503020204020204" pitchFamily="34" charset="-122"/>
                          <a:ea typeface="微软雅黑" panose="020B0503020204020204" pitchFamily="34" charset="-122"/>
                          <a:cs typeface="+mn-cs"/>
                        </a:rPr>
                        <a:t>低功耗蓝牙</a:t>
                      </a:r>
                      <a:endParaRPr lang="en-US" sz="160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0"/>
                  </a:ext>
                </a:extLst>
              </a:tr>
              <a:tr h="370840">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无线电频率</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a:solidFill>
                            <a:schemeClr val="tx1"/>
                          </a:solidFill>
                          <a:latin typeface="微软雅黑" panose="020B0503020204020204" pitchFamily="34" charset="-122"/>
                          <a:ea typeface="微软雅黑" panose="020B0503020204020204" pitchFamily="34" charset="-122"/>
                          <a:cs typeface="+mn-cs"/>
                        </a:rPr>
                        <a:t>2.4GHz</a:t>
                      </a:r>
                    </a:p>
                  </a:txBody>
                  <a:tcPr marL="68580" marR="68580" marT="0" marB="0"/>
                </a:tc>
                <a:tc>
                  <a:txBody>
                    <a:bodyPr/>
                    <a:lstStyle/>
                    <a:p>
                      <a:pPr marL="0" marR="0" indent="0" algn="ctr">
                        <a:lnSpc>
                          <a:spcPct val="100000"/>
                        </a:lnSpc>
                        <a:spcBef>
                          <a:spcPts val="0"/>
                        </a:spcBef>
                        <a:spcAft>
                          <a:spcPts val="200"/>
                        </a:spcAft>
                      </a:pPr>
                      <a:r>
                        <a:rPr lang="en-US" sz="1600" kern="1200">
                          <a:solidFill>
                            <a:schemeClr val="tx1"/>
                          </a:solidFill>
                          <a:latin typeface="微软雅黑" panose="020B0503020204020204" pitchFamily="34" charset="-122"/>
                          <a:ea typeface="微软雅黑" panose="020B0503020204020204" pitchFamily="34" charset="-122"/>
                          <a:cs typeface="+mn-cs"/>
                        </a:rPr>
                        <a:t>2.4GHz</a:t>
                      </a:r>
                    </a:p>
                  </a:txBody>
                  <a:tcPr marL="68580" marR="68580" marT="0" marB="0"/>
                </a:tc>
                <a:extLst>
                  <a:ext uri="{0D108BD9-81ED-4DB2-BD59-A6C34878D82A}">
                    <a16:rowId xmlns:a16="http://schemas.microsoft.com/office/drawing/2014/main" val="10001"/>
                  </a:ext>
                </a:extLst>
              </a:tr>
              <a:tr h="370840">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理论通信距离</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100m</a:t>
                      </a:r>
                    </a:p>
                  </a:txBody>
                  <a:tcPr marL="68580" marR="68580" marT="0" marB="0"/>
                </a:tc>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a:t>
                      </a:r>
                      <a:r>
                        <a:rPr lang="en-US" sz="1600" kern="1200">
                          <a:solidFill>
                            <a:schemeClr val="tx1"/>
                          </a:solidFill>
                          <a:latin typeface="微软雅黑" panose="020B0503020204020204" pitchFamily="34" charset="-122"/>
                          <a:ea typeface="微软雅黑" panose="020B0503020204020204" pitchFamily="34" charset="-122"/>
                          <a:cs typeface="+mn-cs"/>
                        </a:rPr>
                        <a:t>100m</a:t>
                      </a:r>
                    </a:p>
                  </a:txBody>
                  <a:tcPr marL="68580" marR="68580" marT="0" marB="0"/>
                </a:tc>
                <a:extLst>
                  <a:ext uri="{0D108BD9-81ED-4DB2-BD59-A6C34878D82A}">
                    <a16:rowId xmlns:a16="http://schemas.microsoft.com/office/drawing/2014/main" val="10002"/>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空中数据率</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1</a:t>
                      </a:r>
                      <a:r>
                        <a:rPr lang="zh-CN" sz="1600" kern="1200" dirty="0">
                          <a:solidFill>
                            <a:schemeClr val="tx1"/>
                          </a:solidFill>
                          <a:latin typeface="微软雅黑" panose="020B0503020204020204" pitchFamily="34" charset="-122"/>
                          <a:ea typeface="微软雅黑" panose="020B0503020204020204" pitchFamily="34" charset="-122"/>
                          <a:cs typeface="+mn-cs"/>
                        </a:rPr>
                        <a:t>～</a:t>
                      </a:r>
                      <a:r>
                        <a:rPr lang="en-US" sz="1600" kern="1200" dirty="0">
                          <a:solidFill>
                            <a:schemeClr val="tx1"/>
                          </a:solidFill>
                          <a:latin typeface="微软雅黑" panose="020B0503020204020204" pitchFamily="34" charset="-122"/>
                          <a:ea typeface="微软雅黑" panose="020B0503020204020204" pitchFamily="34" charset="-122"/>
                          <a:cs typeface="+mn-cs"/>
                        </a:rPr>
                        <a:t>3Mbps</a:t>
                      </a:r>
                    </a:p>
                  </a:txBody>
                  <a:tcPr marL="68580" marR="68580" marT="0" marB="0"/>
                </a:tc>
                <a:tc>
                  <a:txBody>
                    <a:bodyPr/>
                    <a:lstStyle/>
                    <a:p>
                      <a:pPr marL="0" marR="0" indent="0" algn="ctr">
                        <a:lnSpc>
                          <a:spcPct val="100000"/>
                        </a:lnSpc>
                        <a:spcBef>
                          <a:spcPts val="0"/>
                        </a:spcBef>
                        <a:spcAft>
                          <a:spcPts val="200"/>
                        </a:spcAft>
                      </a:pPr>
                      <a:r>
                        <a:rPr lang="en-US" sz="1600" kern="1200">
                          <a:solidFill>
                            <a:schemeClr val="tx1"/>
                          </a:solidFill>
                          <a:latin typeface="微软雅黑" panose="020B0503020204020204" pitchFamily="34" charset="-122"/>
                          <a:ea typeface="微软雅黑" panose="020B0503020204020204" pitchFamily="34" charset="-122"/>
                          <a:cs typeface="+mn-cs"/>
                        </a:rPr>
                        <a:t>1Mbps</a:t>
                      </a:r>
                    </a:p>
                  </a:txBody>
                  <a:tcPr marL="68580" marR="68580" marT="0" marB="0"/>
                </a:tc>
                <a:extLst>
                  <a:ext uri="{0D108BD9-81ED-4DB2-BD59-A6C34878D82A}">
                    <a16:rowId xmlns:a16="http://schemas.microsoft.com/office/drawing/2014/main" val="10003"/>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支持活跃从设备数</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7</a:t>
                      </a: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未定义（理论最大值为</a:t>
                      </a:r>
                      <a:r>
                        <a:rPr lang="en-US" sz="1600" kern="1200" dirty="0">
                          <a:solidFill>
                            <a:schemeClr val="tx1"/>
                          </a:solidFill>
                          <a:latin typeface="微软雅黑" panose="020B0503020204020204" pitchFamily="34" charset="-122"/>
                          <a:ea typeface="微软雅黑" panose="020B0503020204020204" pitchFamily="34" charset="-122"/>
                          <a:cs typeface="+mn-cs"/>
                        </a:rPr>
                        <a:t>232</a:t>
                      </a:r>
                      <a:r>
                        <a:rPr lang="zh-CN" sz="1600" kern="1200" dirty="0">
                          <a:solidFill>
                            <a:schemeClr val="tx1"/>
                          </a:solidFill>
                          <a:latin typeface="微软雅黑" panose="020B0503020204020204" pitchFamily="34" charset="-122"/>
                          <a:ea typeface="微软雅黑" panose="020B0503020204020204" pitchFamily="34" charset="-122"/>
                          <a:cs typeface="+mn-cs"/>
                        </a:rPr>
                        <a:t>）</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4"/>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延迟</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a:solidFill>
                            <a:schemeClr val="tx1"/>
                          </a:solidFill>
                          <a:latin typeface="微软雅黑" panose="020B0503020204020204" pitchFamily="34" charset="-122"/>
                          <a:ea typeface="微软雅黑" panose="020B0503020204020204" pitchFamily="34" charset="-122"/>
                          <a:cs typeface="+mn-cs"/>
                        </a:rPr>
                        <a:t>100ms</a:t>
                      </a: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6ms</a:t>
                      </a:r>
                    </a:p>
                  </a:txBody>
                  <a:tcPr marL="68580" marR="68580" marT="0" marB="0"/>
                </a:tc>
                <a:extLst>
                  <a:ext uri="{0D108BD9-81ED-4DB2-BD59-A6C34878D82A}">
                    <a16:rowId xmlns:a16="http://schemas.microsoft.com/office/drawing/2014/main" val="10005"/>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安全性</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64/128-bit</a:t>
                      </a: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128-bit AES</a:t>
                      </a:r>
                    </a:p>
                  </a:txBody>
                  <a:tcPr marL="68580" marR="68580" marT="0" marB="0"/>
                </a:tc>
                <a:extLst>
                  <a:ext uri="{0D108BD9-81ED-4DB2-BD59-A6C34878D82A}">
                    <a16:rowId xmlns:a16="http://schemas.microsoft.com/office/drawing/2014/main" val="10006"/>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语音能力</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有</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无</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7"/>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耗电量</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1W</a:t>
                      </a:r>
                    </a:p>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（参考值）</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en-US" sz="1600" kern="1200" dirty="0">
                          <a:solidFill>
                            <a:schemeClr val="tx1"/>
                          </a:solidFill>
                          <a:latin typeface="微软雅黑" panose="020B0503020204020204" pitchFamily="34" charset="-122"/>
                          <a:ea typeface="微软雅黑" panose="020B0503020204020204" pitchFamily="34" charset="-122"/>
                          <a:cs typeface="+mn-cs"/>
                        </a:rPr>
                        <a:t>0.01</a:t>
                      </a:r>
                      <a:r>
                        <a:rPr lang="zh-CN" sz="1600" kern="1200" dirty="0">
                          <a:solidFill>
                            <a:schemeClr val="tx1"/>
                          </a:solidFill>
                          <a:latin typeface="微软雅黑" panose="020B0503020204020204" pitchFamily="34" charset="-122"/>
                          <a:ea typeface="微软雅黑" panose="020B0503020204020204" pitchFamily="34" charset="-122"/>
                          <a:cs typeface="+mn-cs"/>
                        </a:rPr>
                        <a:t>～</a:t>
                      </a:r>
                      <a:r>
                        <a:rPr lang="en-US" sz="1600" kern="1200" dirty="0">
                          <a:solidFill>
                            <a:schemeClr val="tx1"/>
                          </a:solidFill>
                          <a:latin typeface="微软雅黑" panose="020B0503020204020204" pitchFamily="34" charset="-122"/>
                          <a:ea typeface="微软雅黑" panose="020B0503020204020204" pitchFamily="34" charset="-122"/>
                          <a:cs typeface="+mn-cs"/>
                        </a:rPr>
                        <a:t>0.5W</a:t>
                      </a:r>
                    </a:p>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（依赖使用情况）</a:t>
                      </a:r>
                      <a:endParaRPr lang="en-US" sz="16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8"/>
                  </a:ext>
                </a:extLst>
              </a:tr>
              <a:tr h="370840">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峰值电流消耗</a:t>
                      </a:r>
                      <a:endParaRPr lang="en-US" sz="16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marR="0" indent="0" algn="ctr">
                        <a:lnSpc>
                          <a:spcPct val="100000"/>
                        </a:lnSpc>
                        <a:spcBef>
                          <a:spcPts val="0"/>
                        </a:spcBef>
                        <a:spcAft>
                          <a:spcPts val="200"/>
                        </a:spcAft>
                      </a:pPr>
                      <a:r>
                        <a:rPr lang="zh-CN" sz="1600" kern="1200">
                          <a:solidFill>
                            <a:schemeClr val="tx1"/>
                          </a:solidFill>
                          <a:latin typeface="微软雅黑" panose="020B0503020204020204" pitchFamily="34" charset="-122"/>
                          <a:ea typeface="微软雅黑" panose="020B0503020204020204" pitchFamily="34" charset="-122"/>
                          <a:cs typeface="+mn-cs"/>
                        </a:rPr>
                        <a:t>＜</a:t>
                      </a:r>
                      <a:r>
                        <a:rPr lang="en-US" sz="1600" kern="1200">
                          <a:solidFill>
                            <a:schemeClr val="tx1"/>
                          </a:solidFill>
                          <a:latin typeface="微软雅黑" panose="020B0503020204020204" pitchFamily="34" charset="-122"/>
                          <a:ea typeface="微软雅黑" panose="020B0503020204020204" pitchFamily="34" charset="-122"/>
                          <a:cs typeface="+mn-cs"/>
                        </a:rPr>
                        <a:t>30mA</a:t>
                      </a:r>
                    </a:p>
                  </a:txBody>
                  <a:tcPr marL="68580" marR="68580" marT="0" marB="0"/>
                </a:tc>
                <a:tc>
                  <a:txBody>
                    <a:bodyPr/>
                    <a:lstStyle/>
                    <a:p>
                      <a:pPr marL="0" marR="0" indent="0" algn="ctr">
                        <a:lnSpc>
                          <a:spcPct val="100000"/>
                        </a:lnSpc>
                        <a:spcBef>
                          <a:spcPts val="0"/>
                        </a:spcBef>
                        <a:spcAft>
                          <a:spcPts val="200"/>
                        </a:spcAft>
                      </a:pPr>
                      <a:r>
                        <a:rPr lang="zh-CN" sz="1600" kern="1200" dirty="0">
                          <a:solidFill>
                            <a:schemeClr val="tx1"/>
                          </a:solidFill>
                          <a:latin typeface="微软雅黑" panose="020B0503020204020204" pitchFamily="34" charset="-122"/>
                          <a:ea typeface="微软雅黑" panose="020B0503020204020204" pitchFamily="34" charset="-122"/>
                          <a:cs typeface="+mn-cs"/>
                        </a:rPr>
                        <a:t>＜</a:t>
                      </a:r>
                      <a:r>
                        <a:rPr lang="en-US" sz="1600" kern="1200" dirty="0">
                          <a:solidFill>
                            <a:schemeClr val="tx1"/>
                          </a:solidFill>
                          <a:latin typeface="微软雅黑" panose="020B0503020204020204" pitchFamily="34" charset="-122"/>
                          <a:ea typeface="微软雅黑" panose="020B0503020204020204" pitchFamily="34" charset="-122"/>
                          <a:cs typeface="+mn-cs"/>
                        </a:rPr>
                        <a:t>15mA</a:t>
                      </a: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07286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spcAft>
                <a:spcPts val="600"/>
              </a:spcAft>
            </a:pPr>
            <a:r>
              <a:rPr kumimoji="1" lang="en-US" altLang="zh-CN" dirty="0"/>
              <a:t>6.1 </a:t>
            </a:r>
            <a:r>
              <a:rPr kumimoji="1" lang="zh-CN" altLang="en-US" dirty="0"/>
              <a:t>无线网络接入技术简介</a:t>
            </a:r>
            <a:endParaRPr kumimoji="1" lang="en-US" altLang="zh-CN" sz="2000" dirty="0"/>
          </a:p>
          <a:p>
            <a:pPr>
              <a:spcAft>
                <a:spcPts val="600"/>
              </a:spcAft>
            </a:pPr>
            <a:r>
              <a:rPr kumimoji="1" lang="en-US" altLang="zh-CN" dirty="0"/>
              <a:t>6.2 Wi-Fi</a:t>
            </a:r>
            <a:r>
              <a:rPr kumimoji="1" lang="zh-CN" altLang="en-US" dirty="0"/>
              <a:t>：无线局域网</a:t>
            </a:r>
            <a:endParaRPr kumimoji="1" lang="en-US" altLang="zh-CN" dirty="0"/>
          </a:p>
          <a:p>
            <a:pPr>
              <a:spcAft>
                <a:spcPts val="600"/>
              </a:spcAft>
            </a:pPr>
            <a:r>
              <a:rPr kumimoji="1" lang="en-US" altLang="zh-CN" dirty="0"/>
              <a:t>6.3 </a:t>
            </a:r>
            <a:r>
              <a:rPr kumimoji="1" lang="zh-CN" altLang="en-US" dirty="0"/>
              <a:t>蓝牙</a:t>
            </a:r>
            <a:endParaRPr kumimoji="1" lang="en-US" altLang="zh-CN" dirty="0"/>
          </a:p>
          <a:p>
            <a:pPr>
              <a:spcAft>
                <a:spcPts val="600"/>
              </a:spcAft>
            </a:pPr>
            <a:r>
              <a:rPr kumimoji="1" lang="en-US" altLang="zh-CN" sz="2800" dirty="0">
                <a:solidFill>
                  <a:srgbClr val="C00000"/>
                </a:solidFill>
              </a:rPr>
              <a:t>6.4 ZigBee</a:t>
            </a:r>
          </a:p>
          <a:p>
            <a:pPr>
              <a:spcAft>
                <a:spcPts val="600"/>
              </a:spcAft>
            </a:pPr>
            <a:r>
              <a:rPr kumimoji="1" lang="en-US" altLang="zh-CN" dirty="0"/>
              <a:t>6.5 60GHz</a:t>
            </a:r>
            <a:r>
              <a:rPr kumimoji="1" lang="zh-CN" altLang="en-US" dirty="0"/>
              <a:t>毫米波通信</a:t>
            </a:r>
            <a:endParaRPr kumimoji="1" lang="en-US" altLang="zh-CN" dirty="0"/>
          </a:p>
          <a:p>
            <a:pPr>
              <a:spcAft>
                <a:spcPts val="600"/>
              </a:spcAft>
            </a:pPr>
            <a:r>
              <a:rPr kumimoji="1" lang="en-US" altLang="zh-CN" dirty="0"/>
              <a:t>6.6 </a:t>
            </a:r>
            <a:r>
              <a:rPr kumimoji="1" lang="zh-CN" altLang="en-US" dirty="0"/>
              <a:t>可见光通信</a:t>
            </a:r>
            <a:endParaRPr kumimoji="1" lang="en-US" altLang="zh-CN" dirty="0"/>
          </a:p>
          <a:p>
            <a:pPr>
              <a:spcAft>
                <a:spcPts val="600"/>
              </a:spcAft>
            </a:pPr>
            <a:r>
              <a:rPr kumimoji="1" lang="en-US" altLang="zh-CN" dirty="0"/>
              <a:t>6.7 </a:t>
            </a:r>
            <a:r>
              <a:rPr kumimoji="1" lang="zh-CN" altLang="en-US" dirty="0"/>
              <a:t>低功耗广域网</a:t>
            </a:r>
            <a:endParaRPr kumimoji="1" lang="en-US" altLang="zh-CN" dirty="0"/>
          </a:p>
          <a:p>
            <a:pPr>
              <a:spcAft>
                <a:spcPts val="600"/>
              </a:spcAft>
            </a:pPr>
            <a:r>
              <a:rPr kumimoji="1" lang="en-US" altLang="zh-CN" dirty="0"/>
              <a:t>6.8 </a:t>
            </a:r>
            <a:r>
              <a:rPr kumimoji="1" lang="zh-CN" altLang="en-US" dirty="0"/>
              <a:t>无线物联世界</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32</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1579539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buFont typeface="Arial"/>
              <a:buChar char="•"/>
            </a:pPr>
            <a:r>
              <a:rPr lang="en-US" altLang="zh-CN" dirty="0">
                <a:solidFill>
                  <a:srgbClr val="C00000"/>
                </a:solidFill>
                <a:latin typeface="微软雅黑"/>
                <a:ea typeface="微软雅黑"/>
                <a:cs typeface="微软雅黑"/>
              </a:rPr>
              <a:t>ZigBee</a:t>
            </a:r>
            <a:r>
              <a:rPr lang="zh-CN" altLang="en-US" dirty="0">
                <a:latin typeface="微软雅黑"/>
                <a:ea typeface="微软雅黑"/>
                <a:cs typeface="微软雅黑"/>
              </a:rPr>
              <a:t>，又称为</a:t>
            </a:r>
            <a:r>
              <a:rPr lang="en-US" altLang="zh-CN" dirty="0">
                <a:latin typeface="微软雅黑"/>
                <a:ea typeface="微软雅黑"/>
                <a:cs typeface="微软雅黑"/>
              </a:rPr>
              <a:t>IEEE 802.15.4</a:t>
            </a:r>
            <a:r>
              <a:rPr lang="zh-CN" altLang="en-US" dirty="0">
                <a:latin typeface="微软雅黑"/>
                <a:ea typeface="微软雅黑"/>
                <a:cs typeface="微软雅黑"/>
              </a:rPr>
              <a:t>标准，其目标是实现类似于蜂群的</a:t>
            </a:r>
            <a:r>
              <a:rPr lang="zh-CN" altLang="en-US" u="sng" dirty="0">
                <a:latin typeface="微软雅黑"/>
                <a:ea typeface="微软雅黑"/>
                <a:cs typeface="微软雅黑"/>
              </a:rPr>
              <a:t>低功耗</a:t>
            </a:r>
            <a:r>
              <a:rPr lang="zh-CN" altLang="en-US" dirty="0">
                <a:latin typeface="微软雅黑"/>
                <a:ea typeface="微软雅黑"/>
                <a:cs typeface="微软雅黑"/>
              </a:rPr>
              <a:t>、</a:t>
            </a:r>
            <a:r>
              <a:rPr lang="zh-CN" altLang="en-US" u="sng" dirty="0">
                <a:latin typeface="微软雅黑"/>
                <a:ea typeface="微软雅黑"/>
                <a:cs typeface="微软雅黑"/>
              </a:rPr>
              <a:t>低复杂度</a:t>
            </a:r>
            <a:r>
              <a:rPr lang="zh-CN" altLang="en-US" dirty="0">
                <a:latin typeface="微软雅黑"/>
                <a:ea typeface="微软雅黑"/>
                <a:cs typeface="微软雅黑"/>
              </a:rPr>
              <a:t>、</a:t>
            </a:r>
            <a:r>
              <a:rPr lang="zh-CN" altLang="en-US" u="sng" dirty="0">
                <a:latin typeface="微软雅黑"/>
                <a:ea typeface="微软雅黑"/>
                <a:cs typeface="微软雅黑"/>
              </a:rPr>
              <a:t>低速率</a:t>
            </a:r>
            <a:r>
              <a:rPr lang="zh-CN" altLang="en-US" dirty="0">
                <a:latin typeface="微软雅黑"/>
                <a:ea typeface="微软雅黑"/>
                <a:cs typeface="微软雅黑"/>
              </a:rPr>
              <a:t>、</a:t>
            </a:r>
            <a:r>
              <a:rPr lang="zh-CN" altLang="en-US" u="sng" dirty="0">
                <a:latin typeface="微软雅黑"/>
                <a:ea typeface="微软雅黑"/>
                <a:cs typeface="微软雅黑"/>
              </a:rPr>
              <a:t>自组织</a:t>
            </a:r>
            <a:r>
              <a:rPr lang="zh-CN" altLang="en-US" dirty="0">
                <a:latin typeface="微软雅黑"/>
                <a:ea typeface="微软雅黑"/>
                <a:cs typeface="微软雅黑"/>
              </a:rPr>
              <a:t>的短距无线通信网络，为个人或者家庭范围内不同设备之音的低速互连提供统一标准。</a:t>
            </a:r>
            <a:endParaRPr lang="en-US" altLang="zh-CN" dirty="0">
              <a:latin typeface="微软雅黑"/>
              <a:ea typeface="微软雅黑"/>
              <a:cs typeface="微软雅黑"/>
            </a:endParaRPr>
          </a:p>
          <a:p>
            <a:pPr lvl="1" indent="-342900">
              <a:buFont typeface="Arial"/>
              <a:buChar char="•"/>
            </a:pPr>
            <a:r>
              <a:rPr lang="en-US" altLang="zh-CN" dirty="0">
                <a:latin typeface="微软雅黑"/>
                <a:ea typeface="微软雅黑"/>
                <a:cs typeface="微软雅黑"/>
              </a:rPr>
              <a:t>2001</a:t>
            </a:r>
            <a:r>
              <a:rPr lang="zh-CN" altLang="en-US" dirty="0">
                <a:latin typeface="微软雅黑"/>
                <a:ea typeface="微软雅黑"/>
                <a:cs typeface="微软雅黑"/>
              </a:rPr>
              <a:t>年，</a:t>
            </a:r>
            <a:r>
              <a:rPr lang="en-US" altLang="zh-CN" dirty="0">
                <a:latin typeface="微软雅黑"/>
                <a:ea typeface="微软雅黑"/>
                <a:cs typeface="微软雅黑"/>
              </a:rPr>
              <a:t>IEEE 802.15.4</a:t>
            </a:r>
            <a:r>
              <a:rPr lang="zh-CN" altLang="en-US" dirty="0">
                <a:latin typeface="微软雅黑"/>
                <a:ea typeface="微软雅黑"/>
                <a:cs typeface="微软雅黑"/>
              </a:rPr>
              <a:t>工作组成立了</a:t>
            </a:r>
            <a:r>
              <a:rPr lang="en-US" altLang="zh-CN" dirty="0">
                <a:latin typeface="微软雅黑"/>
                <a:ea typeface="微软雅黑"/>
                <a:cs typeface="微软雅黑"/>
              </a:rPr>
              <a:t>TG4</a:t>
            </a:r>
            <a:r>
              <a:rPr lang="zh-CN" altLang="en-US" dirty="0">
                <a:latin typeface="微软雅黑"/>
                <a:ea typeface="微软雅黑"/>
                <a:cs typeface="微软雅黑"/>
              </a:rPr>
              <a:t>工作组，制定规范</a:t>
            </a:r>
            <a:r>
              <a:rPr lang="en-US" altLang="zh-CN" dirty="0">
                <a:latin typeface="微软雅黑"/>
                <a:ea typeface="微软雅黑"/>
                <a:cs typeface="微软雅黑"/>
              </a:rPr>
              <a:t>IEEE 802.15.4</a:t>
            </a:r>
            <a:r>
              <a:rPr lang="zh-CN" altLang="en-US" dirty="0">
                <a:latin typeface="微软雅黑"/>
                <a:ea typeface="微软雅黑"/>
                <a:cs typeface="微软雅黑"/>
              </a:rPr>
              <a:t>标准，同年，</a:t>
            </a:r>
            <a:r>
              <a:rPr lang="en-US" altLang="zh-CN" dirty="0">
                <a:latin typeface="微软雅黑"/>
                <a:ea typeface="微软雅黑"/>
                <a:cs typeface="微软雅黑"/>
              </a:rPr>
              <a:t>ZigBee</a:t>
            </a:r>
            <a:r>
              <a:rPr lang="zh-CN" altLang="en-US" dirty="0">
                <a:latin typeface="微软雅黑"/>
                <a:ea typeface="微软雅黑"/>
                <a:cs typeface="微软雅黑"/>
              </a:rPr>
              <a:t>联盟成立。</a:t>
            </a:r>
            <a:endParaRPr lang="en-US" altLang="zh-CN" dirty="0">
              <a:latin typeface="微软雅黑"/>
              <a:ea typeface="微软雅黑"/>
              <a:cs typeface="微软雅黑"/>
            </a:endParaRPr>
          </a:p>
          <a:p>
            <a:pPr lvl="1" indent="-342900">
              <a:buFont typeface="Arial"/>
              <a:buChar char="•"/>
            </a:pPr>
            <a:r>
              <a:rPr lang="en-US" altLang="zh-CN" dirty="0">
                <a:latin typeface="微软雅黑"/>
                <a:ea typeface="微软雅黑"/>
                <a:cs typeface="微软雅黑"/>
              </a:rPr>
              <a:t>2004</a:t>
            </a:r>
            <a:r>
              <a:rPr lang="zh-CN" altLang="en-US" dirty="0">
                <a:latin typeface="微软雅黑"/>
                <a:ea typeface="微软雅黑"/>
                <a:cs typeface="微软雅黑"/>
              </a:rPr>
              <a:t>年，</a:t>
            </a:r>
            <a:r>
              <a:rPr lang="en-US" altLang="zh-CN" dirty="0">
                <a:latin typeface="微软雅黑"/>
                <a:ea typeface="微软雅黑"/>
                <a:cs typeface="微软雅黑"/>
              </a:rPr>
              <a:t>ZigBee V1.0</a:t>
            </a:r>
            <a:r>
              <a:rPr lang="zh-CN" altLang="en-US" dirty="0">
                <a:latin typeface="微软雅黑"/>
                <a:ea typeface="微软雅黑"/>
                <a:cs typeface="微软雅黑"/>
              </a:rPr>
              <a:t>协议正式问世。</a:t>
            </a:r>
            <a:endParaRPr lang="en-US" altLang="zh-CN" dirty="0">
              <a:latin typeface="微软雅黑"/>
              <a:ea typeface="微软雅黑"/>
              <a:cs typeface="微软雅黑"/>
            </a:endParaRPr>
          </a:p>
          <a:p>
            <a:pPr lvl="1" indent="-342900">
              <a:buFont typeface="Arial"/>
              <a:buChar char="•"/>
            </a:pPr>
            <a:r>
              <a:rPr lang="en-US" altLang="zh-CN" dirty="0">
                <a:latin typeface="微软雅黑"/>
                <a:ea typeface="微软雅黑"/>
                <a:cs typeface="微软雅黑"/>
              </a:rPr>
              <a:t>2006</a:t>
            </a:r>
            <a:r>
              <a:rPr lang="zh-CN" altLang="en-US" dirty="0">
                <a:latin typeface="微软雅黑"/>
                <a:ea typeface="微软雅黑"/>
                <a:cs typeface="微软雅黑"/>
              </a:rPr>
              <a:t>年，推出</a:t>
            </a:r>
            <a:r>
              <a:rPr lang="en-US" altLang="zh-CN" dirty="0">
                <a:latin typeface="微软雅黑"/>
                <a:ea typeface="微软雅黑"/>
                <a:cs typeface="微软雅黑"/>
              </a:rPr>
              <a:t>ZigBee 2006</a:t>
            </a:r>
            <a:r>
              <a:rPr lang="zh-CN" altLang="en-US" dirty="0">
                <a:latin typeface="微软雅黑"/>
                <a:ea typeface="微软雅黑"/>
                <a:cs typeface="微软雅黑"/>
              </a:rPr>
              <a:t>，比较完善。</a:t>
            </a:r>
            <a:endParaRPr lang="en-US" altLang="zh-CN" dirty="0">
              <a:latin typeface="微软雅黑"/>
              <a:ea typeface="微软雅黑"/>
              <a:cs typeface="微软雅黑"/>
            </a:endParaRPr>
          </a:p>
          <a:p>
            <a:pPr lvl="1" indent="-342900">
              <a:buFont typeface="Arial"/>
              <a:buChar char="•"/>
            </a:pPr>
            <a:r>
              <a:rPr lang="en-US" altLang="zh-CN" dirty="0">
                <a:latin typeface="微软雅黑"/>
                <a:ea typeface="微软雅黑"/>
                <a:cs typeface="微软雅黑"/>
              </a:rPr>
              <a:t>2007</a:t>
            </a:r>
            <a:r>
              <a:rPr lang="zh-CN" altLang="en-US" dirty="0">
                <a:latin typeface="微软雅黑"/>
                <a:ea typeface="微软雅黑"/>
                <a:cs typeface="微软雅黑"/>
              </a:rPr>
              <a:t>年底，</a:t>
            </a:r>
            <a:r>
              <a:rPr lang="en-US" altLang="zh-CN" dirty="0">
                <a:latin typeface="微软雅黑"/>
                <a:ea typeface="微软雅黑"/>
                <a:cs typeface="微软雅黑"/>
              </a:rPr>
              <a:t>ZigBee PRO</a:t>
            </a:r>
            <a:r>
              <a:rPr lang="zh-CN" altLang="en-US" dirty="0">
                <a:latin typeface="微软雅黑"/>
                <a:ea typeface="微软雅黑"/>
                <a:cs typeface="微软雅黑"/>
              </a:rPr>
              <a:t>推出。</a:t>
            </a:r>
            <a:r>
              <a:rPr lang="en-US" altLang="zh-CN" dirty="0">
                <a:latin typeface="微软雅黑"/>
                <a:ea typeface="微软雅黑"/>
                <a:cs typeface="微软雅黑"/>
              </a:rPr>
              <a:t>2009</a:t>
            </a:r>
            <a:r>
              <a:rPr lang="zh-CN" altLang="en-US" dirty="0">
                <a:latin typeface="微软雅黑"/>
                <a:ea typeface="微软雅黑"/>
                <a:cs typeface="微软雅黑"/>
              </a:rPr>
              <a:t>年</a:t>
            </a:r>
            <a:r>
              <a:rPr lang="en-US" altLang="zh-CN" dirty="0">
                <a:latin typeface="微软雅黑"/>
                <a:ea typeface="微软雅黑"/>
                <a:cs typeface="微软雅黑"/>
              </a:rPr>
              <a:t>3</a:t>
            </a:r>
            <a:r>
              <a:rPr lang="zh-CN" altLang="en-US" dirty="0">
                <a:latin typeface="微软雅黑"/>
                <a:ea typeface="微软雅黑"/>
                <a:cs typeface="微软雅黑"/>
              </a:rPr>
              <a:t>月，</a:t>
            </a:r>
            <a:r>
              <a:rPr lang="en-US" altLang="zh-CN" dirty="0" err="1">
                <a:latin typeface="微软雅黑"/>
                <a:ea typeface="微软雅黑"/>
                <a:cs typeface="微软雅黑"/>
              </a:rPr>
              <a:t>ZigBee</a:t>
            </a:r>
            <a:r>
              <a:rPr lang="en-US" altLang="zh-CN" dirty="0">
                <a:latin typeface="微软雅黑"/>
                <a:ea typeface="微软雅黑"/>
                <a:cs typeface="微软雅黑"/>
              </a:rPr>
              <a:t> RF4CE</a:t>
            </a:r>
            <a:r>
              <a:rPr lang="zh-CN" altLang="en-US" dirty="0">
                <a:latin typeface="微软雅黑"/>
                <a:ea typeface="微软雅黑"/>
                <a:cs typeface="微软雅黑"/>
              </a:rPr>
              <a:t>推出，具备更强的灵活性和远程控制能力。</a:t>
            </a:r>
            <a:endParaRPr lang="en-US" altLang="zh-CN" dirty="0">
              <a:latin typeface="微软雅黑"/>
              <a:ea typeface="微软雅黑"/>
              <a:cs typeface="微软雅黑"/>
            </a:endParaRPr>
          </a:p>
          <a:p>
            <a:pPr lvl="1" indent="-342900">
              <a:buFont typeface="Arial"/>
              <a:buChar char="•"/>
            </a:pPr>
            <a:r>
              <a:rPr lang="en-US" altLang="zh-CN" dirty="0">
                <a:latin typeface="微软雅黑"/>
                <a:ea typeface="微软雅黑"/>
                <a:cs typeface="微软雅黑"/>
              </a:rPr>
              <a:t>2009</a:t>
            </a:r>
            <a:r>
              <a:rPr lang="zh-CN" altLang="en-US" dirty="0">
                <a:latin typeface="微软雅黑"/>
                <a:ea typeface="微软雅黑"/>
                <a:cs typeface="微软雅黑"/>
              </a:rPr>
              <a:t>年开始，</a:t>
            </a:r>
            <a:r>
              <a:rPr lang="en-US" altLang="zh-CN" dirty="0" err="1">
                <a:latin typeface="微软雅黑"/>
                <a:ea typeface="微软雅黑"/>
                <a:cs typeface="微软雅黑"/>
              </a:rPr>
              <a:t>ZigBee</a:t>
            </a:r>
            <a:r>
              <a:rPr lang="zh-CN" altLang="en-US" dirty="0">
                <a:latin typeface="微软雅黑"/>
                <a:ea typeface="微软雅黑"/>
                <a:cs typeface="微软雅黑"/>
              </a:rPr>
              <a:t>采用了</a:t>
            </a:r>
            <a:r>
              <a:rPr lang="en-US" altLang="zh-CN" dirty="0">
                <a:latin typeface="微软雅黑"/>
                <a:ea typeface="微软雅黑"/>
                <a:cs typeface="微软雅黑"/>
              </a:rPr>
              <a:t>IETF</a:t>
            </a:r>
            <a:r>
              <a:rPr lang="zh-CN" altLang="en-US" dirty="0">
                <a:latin typeface="微软雅黑"/>
                <a:ea typeface="微软雅黑"/>
                <a:cs typeface="微软雅黑"/>
              </a:rPr>
              <a:t>的</a:t>
            </a:r>
            <a:r>
              <a:rPr lang="en-US" altLang="zh-CN" dirty="0">
                <a:latin typeface="微软雅黑"/>
                <a:ea typeface="微软雅黑"/>
                <a:cs typeface="微软雅黑"/>
              </a:rPr>
              <a:t>IPv6 6Lowpan</a:t>
            </a:r>
            <a:r>
              <a:rPr lang="zh-CN" altLang="en-US" dirty="0">
                <a:latin typeface="微软雅黑"/>
                <a:ea typeface="微软雅黑"/>
                <a:cs typeface="微软雅黑"/>
              </a:rPr>
              <a:t>标准作为新一代智能电网</a:t>
            </a:r>
            <a:r>
              <a:rPr lang="en-US" altLang="zh-CN" dirty="0">
                <a:latin typeface="微软雅黑"/>
                <a:ea typeface="微软雅黑"/>
                <a:cs typeface="微软雅黑"/>
              </a:rPr>
              <a:t>Smart Energy</a:t>
            </a:r>
            <a:r>
              <a:rPr lang="zh-CN" altLang="en-US" dirty="0">
                <a:latin typeface="微软雅黑"/>
                <a:ea typeface="微软雅黑"/>
                <a:cs typeface="微软雅黑"/>
              </a:rPr>
              <a:t>（</a:t>
            </a:r>
            <a:r>
              <a:rPr lang="en-US" altLang="zh-CN" dirty="0">
                <a:latin typeface="微软雅黑"/>
                <a:ea typeface="微软雅黑"/>
                <a:cs typeface="微软雅黑"/>
              </a:rPr>
              <a:t>SEP 2.0</a:t>
            </a:r>
            <a:r>
              <a:rPr lang="zh-CN" altLang="en-US" dirty="0">
                <a:latin typeface="微软雅黑"/>
                <a:ea typeface="微软雅黑"/>
                <a:cs typeface="微软雅黑"/>
              </a:rPr>
              <a:t>）的标准。</a:t>
            </a:r>
            <a:endParaRPr lang="en-US" altLang="zh-CN"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33</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的起源</a:t>
            </a:r>
          </a:p>
        </p:txBody>
      </p:sp>
    </p:spTree>
    <p:extLst>
      <p:ext uri="{BB962C8B-B14F-4D97-AF65-F5344CB8AC3E}">
        <p14:creationId xmlns:p14="http://schemas.microsoft.com/office/powerpoint/2010/main" val="1827683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buFont typeface="Arial"/>
              <a:buChar char="•"/>
            </a:pPr>
            <a:r>
              <a:rPr lang="en-US" altLang="zh-CN" dirty="0">
                <a:latin typeface="微软雅黑"/>
                <a:ea typeface="微软雅黑"/>
                <a:cs typeface="微软雅黑"/>
              </a:rPr>
              <a:t>ZigBee</a:t>
            </a:r>
            <a:r>
              <a:rPr lang="zh-CN" altLang="en-US" dirty="0">
                <a:latin typeface="微软雅黑"/>
                <a:ea typeface="微软雅黑"/>
                <a:cs typeface="微软雅黑"/>
              </a:rPr>
              <a:t>是一种无线连接，可工作在</a:t>
            </a:r>
            <a:r>
              <a:rPr lang="en-US" altLang="zh-CN" u="sng" dirty="0">
                <a:latin typeface="微软雅黑"/>
                <a:ea typeface="微软雅黑"/>
                <a:cs typeface="微软雅黑"/>
              </a:rPr>
              <a:t>2.4GHz</a:t>
            </a:r>
            <a:r>
              <a:rPr lang="en-US" altLang="zh-CN" dirty="0">
                <a:latin typeface="微软雅黑"/>
                <a:ea typeface="微软雅黑"/>
                <a:cs typeface="微软雅黑"/>
              </a:rPr>
              <a:t>(</a:t>
            </a:r>
            <a:r>
              <a:rPr lang="zh-CN" altLang="en-US" dirty="0">
                <a:latin typeface="微软雅黑"/>
                <a:ea typeface="微软雅黑"/>
                <a:cs typeface="微软雅黑"/>
              </a:rPr>
              <a:t>全球流行</a:t>
            </a:r>
            <a:r>
              <a:rPr lang="en-US" altLang="zh-CN" dirty="0">
                <a:latin typeface="微软雅黑"/>
                <a:ea typeface="微软雅黑"/>
                <a:cs typeface="微软雅黑"/>
              </a:rPr>
              <a:t>)</a:t>
            </a:r>
            <a:r>
              <a:rPr lang="zh-CN" altLang="en-US" dirty="0">
                <a:latin typeface="微软雅黑"/>
                <a:ea typeface="微软雅黑"/>
                <a:cs typeface="微软雅黑"/>
              </a:rPr>
              <a:t>、</a:t>
            </a:r>
            <a:r>
              <a:rPr lang="en-US" altLang="zh-CN" u="sng" dirty="0">
                <a:latin typeface="微软雅黑"/>
                <a:ea typeface="微软雅黑"/>
                <a:cs typeface="微软雅黑"/>
              </a:rPr>
              <a:t>868MHz</a:t>
            </a:r>
            <a:r>
              <a:rPr lang="en-US" altLang="zh-CN" dirty="0">
                <a:latin typeface="微软雅黑"/>
                <a:ea typeface="微软雅黑"/>
                <a:cs typeface="微软雅黑"/>
              </a:rPr>
              <a:t>(</a:t>
            </a:r>
            <a:r>
              <a:rPr lang="zh-CN" altLang="en-US" dirty="0">
                <a:latin typeface="微软雅黑"/>
                <a:ea typeface="微软雅黑"/>
                <a:cs typeface="微软雅黑"/>
              </a:rPr>
              <a:t>欧洲流行</a:t>
            </a:r>
            <a:r>
              <a:rPr lang="en-US" altLang="zh-CN" dirty="0">
                <a:latin typeface="微软雅黑"/>
                <a:ea typeface="微软雅黑"/>
                <a:cs typeface="微软雅黑"/>
              </a:rPr>
              <a:t>)</a:t>
            </a:r>
            <a:r>
              <a:rPr lang="zh-CN" altLang="en-US" dirty="0">
                <a:latin typeface="微软雅黑"/>
                <a:ea typeface="微软雅黑"/>
                <a:cs typeface="微软雅黑"/>
              </a:rPr>
              <a:t>和</a:t>
            </a:r>
            <a:r>
              <a:rPr lang="en-US" altLang="zh-CN" u="sng" dirty="0">
                <a:latin typeface="微软雅黑"/>
                <a:ea typeface="微软雅黑"/>
                <a:cs typeface="微软雅黑"/>
              </a:rPr>
              <a:t>915MHz</a:t>
            </a:r>
            <a:r>
              <a:rPr lang="en-US" altLang="zh-CN" dirty="0">
                <a:latin typeface="微软雅黑"/>
                <a:ea typeface="微软雅黑"/>
                <a:cs typeface="微软雅黑"/>
              </a:rPr>
              <a:t>(</a:t>
            </a:r>
            <a:r>
              <a:rPr lang="zh-CN" altLang="en-US" dirty="0">
                <a:latin typeface="微软雅黑"/>
                <a:ea typeface="微软雅黑"/>
                <a:cs typeface="微软雅黑"/>
              </a:rPr>
              <a:t>美国流行</a:t>
            </a:r>
            <a:r>
              <a:rPr lang="en-US" altLang="zh-CN" dirty="0">
                <a:latin typeface="微软雅黑"/>
                <a:ea typeface="微软雅黑"/>
                <a:cs typeface="微软雅黑"/>
              </a:rPr>
              <a:t>)3</a:t>
            </a:r>
            <a:r>
              <a:rPr lang="zh-CN" altLang="en-US" dirty="0">
                <a:latin typeface="微软雅黑"/>
                <a:ea typeface="微软雅黑"/>
                <a:cs typeface="微软雅黑"/>
              </a:rPr>
              <a:t>个频段上</a:t>
            </a:r>
            <a:r>
              <a:rPr lang="en-US" altLang="zh-CN" dirty="0">
                <a:latin typeface="微软雅黑"/>
                <a:ea typeface="微软雅黑"/>
                <a:cs typeface="微软雅黑"/>
              </a:rPr>
              <a:t>,</a:t>
            </a:r>
            <a:r>
              <a:rPr lang="zh-CN" altLang="en-US" dirty="0">
                <a:latin typeface="微软雅黑"/>
                <a:ea typeface="微软雅黑"/>
                <a:cs typeface="微软雅黑"/>
              </a:rPr>
              <a:t>分别具有最高</a:t>
            </a:r>
            <a:r>
              <a:rPr lang="en-US" altLang="zh-CN" dirty="0">
                <a:latin typeface="微软雅黑"/>
                <a:ea typeface="微软雅黑"/>
                <a:cs typeface="微软雅黑"/>
              </a:rPr>
              <a:t>250kbit/s</a:t>
            </a:r>
            <a:r>
              <a:rPr lang="zh-CN" altLang="en-US" dirty="0">
                <a:latin typeface="微软雅黑"/>
                <a:ea typeface="微软雅黑"/>
                <a:cs typeface="微软雅黑"/>
              </a:rPr>
              <a:t>、</a:t>
            </a:r>
            <a:r>
              <a:rPr lang="en-US" altLang="zh-CN" dirty="0">
                <a:latin typeface="微软雅黑"/>
                <a:ea typeface="微软雅黑"/>
                <a:cs typeface="微软雅黑"/>
              </a:rPr>
              <a:t>20kbit/s</a:t>
            </a:r>
            <a:r>
              <a:rPr lang="zh-CN" altLang="en-US" dirty="0">
                <a:latin typeface="微软雅黑"/>
                <a:ea typeface="微软雅黑"/>
                <a:cs typeface="微软雅黑"/>
              </a:rPr>
              <a:t>和</a:t>
            </a:r>
            <a:r>
              <a:rPr lang="en-US" altLang="zh-CN" dirty="0">
                <a:latin typeface="微软雅黑"/>
                <a:ea typeface="微软雅黑"/>
                <a:cs typeface="微软雅黑"/>
              </a:rPr>
              <a:t>40kbit/s</a:t>
            </a:r>
            <a:r>
              <a:rPr lang="zh-CN" altLang="en-US" dirty="0">
                <a:latin typeface="微软雅黑"/>
                <a:ea typeface="微软雅黑"/>
                <a:cs typeface="微软雅黑"/>
              </a:rPr>
              <a:t>的传输速率，它的传输距离在</a:t>
            </a:r>
            <a:r>
              <a:rPr lang="en-US" altLang="zh-CN" u="sng" dirty="0">
                <a:latin typeface="微软雅黑"/>
                <a:ea typeface="微软雅黑"/>
                <a:cs typeface="微软雅黑"/>
              </a:rPr>
              <a:t>10-180m</a:t>
            </a:r>
            <a:r>
              <a:rPr lang="zh-CN" altLang="en-US" dirty="0">
                <a:latin typeface="微软雅黑"/>
                <a:ea typeface="微软雅黑"/>
                <a:cs typeface="微软雅黑"/>
              </a:rPr>
              <a:t>的范围内</a:t>
            </a:r>
            <a:r>
              <a:rPr lang="en-US" altLang="zh-CN" dirty="0">
                <a:latin typeface="微软雅黑"/>
                <a:ea typeface="微软雅黑"/>
                <a:cs typeface="微软雅黑"/>
              </a:rPr>
              <a:t>(</a:t>
            </a:r>
            <a:r>
              <a:rPr lang="zh-CN" altLang="en-US" dirty="0">
                <a:latin typeface="微软雅黑"/>
                <a:ea typeface="微软雅黑"/>
                <a:cs typeface="微软雅黑"/>
              </a:rPr>
              <a:t>室内一般不超过</a:t>
            </a:r>
            <a:r>
              <a:rPr lang="en-US" altLang="zh-CN" dirty="0">
                <a:latin typeface="微软雅黑"/>
                <a:ea typeface="微软雅黑"/>
                <a:cs typeface="微软雅黑"/>
              </a:rPr>
              <a:t>60</a:t>
            </a:r>
            <a:r>
              <a:rPr lang="zh-CN" altLang="en-US" dirty="0">
                <a:latin typeface="微软雅黑"/>
                <a:ea typeface="微软雅黑"/>
                <a:cs typeface="微软雅黑"/>
              </a:rPr>
              <a:t>米</a:t>
            </a:r>
            <a:r>
              <a:rPr lang="zh-CN" altLang="zh-CN" dirty="0">
                <a:latin typeface="微软雅黑"/>
                <a:ea typeface="微软雅黑"/>
                <a:cs typeface="微软雅黑"/>
              </a:rPr>
              <a:t> </a:t>
            </a:r>
            <a:r>
              <a:rPr lang="zh-CN" altLang="en-US" dirty="0">
                <a:latin typeface="微软雅黑"/>
                <a:ea typeface="微软雅黑"/>
                <a:cs typeface="微软雅黑"/>
              </a:rPr>
              <a:t>室外一般不超过</a:t>
            </a:r>
            <a:r>
              <a:rPr lang="en-US" altLang="zh-CN" dirty="0">
                <a:latin typeface="微软雅黑"/>
                <a:ea typeface="微软雅黑"/>
                <a:cs typeface="微软雅黑"/>
              </a:rPr>
              <a:t>180</a:t>
            </a:r>
            <a:r>
              <a:rPr lang="zh-CN" altLang="en-US" dirty="0">
                <a:latin typeface="微软雅黑"/>
                <a:ea typeface="微软雅黑"/>
                <a:cs typeface="微软雅黑"/>
              </a:rPr>
              <a:t>米</a:t>
            </a:r>
            <a:r>
              <a:rPr lang="en-US" altLang="zh-CN" dirty="0">
                <a:latin typeface="微软雅黑"/>
                <a:ea typeface="微软雅黑"/>
                <a:cs typeface="微软雅黑"/>
              </a:rPr>
              <a:t>)</a:t>
            </a:r>
            <a:r>
              <a:rPr lang="zh-CN" altLang="en-US" dirty="0">
                <a:latin typeface="微软雅黑"/>
                <a:ea typeface="微软雅黑"/>
                <a:cs typeface="微软雅黑"/>
              </a:rPr>
              <a:t>。</a:t>
            </a:r>
            <a:r>
              <a:rPr lang="en-US" altLang="zh-CN" dirty="0">
                <a:latin typeface="微软雅黑"/>
                <a:ea typeface="微软雅黑"/>
                <a:cs typeface="微软雅黑"/>
              </a:rPr>
              <a:t>ZigBee</a:t>
            </a:r>
            <a:r>
              <a:rPr lang="zh-CN" altLang="en-US" dirty="0">
                <a:latin typeface="微软雅黑"/>
                <a:ea typeface="微软雅黑"/>
                <a:cs typeface="微软雅黑"/>
              </a:rPr>
              <a:t>具有如下特点：</a:t>
            </a:r>
            <a:endParaRPr lang="en-US" altLang="zh-CN" dirty="0">
              <a:latin typeface="微软雅黑"/>
              <a:ea typeface="微软雅黑"/>
              <a:cs typeface="微软雅黑"/>
            </a:endParaRPr>
          </a:p>
          <a:p>
            <a:pPr algn="just">
              <a:buFont typeface="Arial"/>
              <a:buChar char="•"/>
            </a:pPr>
            <a:r>
              <a:rPr lang="zh-CN" altLang="en-US" dirty="0">
                <a:solidFill>
                  <a:srgbClr val="C00000"/>
                </a:solidFill>
                <a:latin typeface="微软雅黑"/>
                <a:ea typeface="微软雅黑"/>
                <a:cs typeface="微软雅黑"/>
              </a:rPr>
              <a:t>低功耗</a:t>
            </a:r>
            <a:r>
              <a:rPr lang="en-US" altLang="zh-CN" dirty="0">
                <a:latin typeface="微软雅黑"/>
                <a:ea typeface="微软雅黑"/>
                <a:cs typeface="微软雅黑"/>
              </a:rPr>
              <a:t>: </a:t>
            </a:r>
          </a:p>
          <a:p>
            <a:pPr lvl="1" algn="just">
              <a:buFont typeface="Arial"/>
              <a:buChar char="•"/>
            </a:pPr>
            <a:r>
              <a:rPr lang="en-US" altLang="zh-CN" dirty="0">
                <a:latin typeface="微软雅黑"/>
                <a:ea typeface="微软雅黑"/>
                <a:cs typeface="微软雅黑"/>
              </a:rPr>
              <a:t>ZigBee</a:t>
            </a:r>
            <a:r>
              <a:rPr lang="zh-CN" altLang="en-US" dirty="0">
                <a:latin typeface="微软雅黑"/>
                <a:ea typeface="微软雅黑"/>
                <a:cs typeface="微软雅黑"/>
              </a:rPr>
              <a:t>的传输速率低</a:t>
            </a:r>
            <a:r>
              <a:rPr lang="en-US" altLang="zh-CN" dirty="0">
                <a:latin typeface="微软雅黑"/>
                <a:ea typeface="微软雅黑"/>
                <a:cs typeface="微软雅黑"/>
              </a:rPr>
              <a:t>,</a:t>
            </a:r>
            <a:r>
              <a:rPr lang="zh-CN" altLang="en-US" dirty="0">
                <a:latin typeface="微软雅黑"/>
                <a:ea typeface="微软雅黑"/>
                <a:cs typeface="微软雅黑"/>
              </a:rPr>
              <a:t>发射功率仅为</a:t>
            </a:r>
            <a:r>
              <a:rPr lang="en-US" altLang="zh-CN" dirty="0">
                <a:latin typeface="微软雅黑"/>
                <a:ea typeface="微软雅黑"/>
                <a:cs typeface="微软雅黑"/>
              </a:rPr>
              <a:t>1mW,</a:t>
            </a:r>
            <a:r>
              <a:rPr lang="zh-CN" altLang="en-US" dirty="0">
                <a:latin typeface="微软雅黑"/>
                <a:ea typeface="微软雅黑"/>
                <a:cs typeface="微软雅黑"/>
              </a:rPr>
              <a:t>而且采用了休眠模式，功耗低。</a:t>
            </a:r>
            <a:endParaRPr lang="en-US" altLang="zh-CN" dirty="0">
              <a:latin typeface="微软雅黑"/>
              <a:ea typeface="微软雅黑"/>
              <a:cs typeface="微软雅黑"/>
            </a:endParaRPr>
          </a:p>
          <a:p>
            <a:pPr lvl="1" algn="just">
              <a:buFont typeface="Arial"/>
              <a:buChar char="•"/>
            </a:pPr>
            <a:r>
              <a:rPr lang="en-US" altLang="zh-CN" dirty="0">
                <a:latin typeface="微软雅黑"/>
                <a:ea typeface="微软雅黑"/>
                <a:cs typeface="微软雅黑"/>
              </a:rPr>
              <a:t>ZigBee</a:t>
            </a:r>
            <a:r>
              <a:rPr lang="zh-CN" altLang="en-US" dirty="0">
                <a:latin typeface="微软雅黑"/>
                <a:ea typeface="微软雅黑"/>
                <a:cs typeface="微软雅黑"/>
              </a:rPr>
              <a:t>设备仅靠两节</a:t>
            </a:r>
            <a:r>
              <a:rPr lang="en-US" altLang="zh-CN" dirty="0">
                <a:latin typeface="微软雅黑"/>
                <a:ea typeface="微软雅黑"/>
                <a:cs typeface="微软雅黑"/>
              </a:rPr>
              <a:t>5</a:t>
            </a:r>
            <a:r>
              <a:rPr lang="zh-CN" altLang="en-US" dirty="0">
                <a:latin typeface="微软雅黑"/>
                <a:ea typeface="微软雅黑"/>
                <a:cs typeface="微软雅黑"/>
              </a:rPr>
              <a:t>号电池就可以维持长达</a:t>
            </a:r>
            <a:r>
              <a:rPr lang="en-US" altLang="zh-CN" dirty="0">
                <a:latin typeface="微软雅黑"/>
                <a:ea typeface="微软雅黑"/>
                <a:cs typeface="微软雅黑"/>
              </a:rPr>
              <a:t>6</a:t>
            </a:r>
            <a:r>
              <a:rPr lang="zh-CN" altLang="en-US" dirty="0">
                <a:latin typeface="微软雅黑"/>
                <a:ea typeface="微软雅黑"/>
                <a:cs typeface="微软雅黑"/>
              </a:rPr>
              <a:t>个月到</a:t>
            </a:r>
            <a:r>
              <a:rPr lang="en-US" altLang="zh-CN" dirty="0">
                <a:latin typeface="微软雅黑"/>
                <a:ea typeface="微软雅黑"/>
                <a:cs typeface="微软雅黑"/>
              </a:rPr>
              <a:t>2</a:t>
            </a:r>
            <a:r>
              <a:rPr lang="zh-CN" altLang="en-US" dirty="0">
                <a:latin typeface="微软雅黑"/>
                <a:ea typeface="微软雅黑"/>
                <a:cs typeface="微软雅黑"/>
              </a:rPr>
              <a:t>年左右的使用时间。</a:t>
            </a:r>
            <a:endParaRPr lang="en-US" altLang="zh-CN"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34</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的特点</a:t>
            </a:r>
          </a:p>
        </p:txBody>
      </p:sp>
    </p:spTree>
    <p:extLst>
      <p:ext uri="{BB962C8B-B14F-4D97-AF65-F5344CB8AC3E}">
        <p14:creationId xmlns:p14="http://schemas.microsoft.com/office/powerpoint/2010/main" val="2653879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gn="just">
              <a:buFont typeface="Arial"/>
              <a:buChar char="•"/>
            </a:pPr>
            <a:r>
              <a:rPr lang="zh-CN" altLang="en-US" dirty="0">
                <a:solidFill>
                  <a:srgbClr val="C00000"/>
                </a:solidFill>
                <a:latin typeface="微软雅黑"/>
                <a:ea typeface="微软雅黑"/>
                <a:cs typeface="微软雅黑"/>
              </a:rPr>
              <a:t>低成本</a:t>
            </a:r>
            <a:r>
              <a:rPr lang="zh-CN" altLang="en-US" dirty="0">
                <a:latin typeface="微软雅黑"/>
                <a:ea typeface="微软雅黑"/>
                <a:cs typeface="微软雅黑"/>
              </a:rPr>
              <a:t>：</a:t>
            </a:r>
            <a:endParaRPr lang="en-US" altLang="zh-CN" dirty="0">
              <a:latin typeface="微软雅黑"/>
              <a:ea typeface="微软雅黑"/>
              <a:cs typeface="微软雅黑"/>
            </a:endParaRPr>
          </a:p>
          <a:p>
            <a:pPr lvl="1" algn="just">
              <a:buFont typeface="Arial"/>
              <a:buChar char="•"/>
            </a:pPr>
            <a:r>
              <a:rPr lang="en-US" altLang="zh-CN" dirty="0">
                <a:latin typeface="微软雅黑"/>
                <a:ea typeface="微软雅黑"/>
                <a:cs typeface="微软雅黑"/>
              </a:rPr>
              <a:t>ZigBee</a:t>
            </a:r>
            <a:r>
              <a:rPr lang="zh-CN" altLang="en-US" dirty="0">
                <a:latin typeface="微软雅黑"/>
                <a:ea typeface="微软雅黑"/>
                <a:cs typeface="微软雅黑"/>
              </a:rPr>
              <a:t>模块的初始成本在</a:t>
            </a:r>
            <a:r>
              <a:rPr lang="en-US" altLang="zh-CN" dirty="0">
                <a:latin typeface="微软雅黑"/>
                <a:ea typeface="微软雅黑"/>
                <a:cs typeface="微软雅黑"/>
              </a:rPr>
              <a:t>6</a:t>
            </a:r>
            <a:r>
              <a:rPr lang="zh-CN" altLang="en-US" dirty="0">
                <a:latin typeface="微软雅黑"/>
                <a:ea typeface="微软雅黑"/>
                <a:cs typeface="微软雅黑"/>
              </a:rPr>
              <a:t>美元左右，估计很快就能降到</a:t>
            </a:r>
            <a:r>
              <a:rPr lang="en-US" altLang="zh-CN" dirty="0">
                <a:latin typeface="微软雅黑"/>
                <a:ea typeface="微软雅黑"/>
                <a:cs typeface="微软雅黑"/>
              </a:rPr>
              <a:t>1.5—2.5</a:t>
            </a:r>
            <a:r>
              <a:rPr lang="zh-CN" altLang="en-US" dirty="0">
                <a:latin typeface="微软雅黑"/>
                <a:ea typeface="微软雅黑"/>
                <a:cs typeface="微软雅黑"/>
              </a:rPr>
              <a:t>美元。</a:t>
            </a:r>
            <a:endParaRPr lang="en-US" altLang="zh-CN" dirty="0">
              <a:latin typeface="微软雅黑"/>
              <a:ea typeface="微软雅黑"/>
              <a:cs typeface="微软雅黑"/>
            </a:endParaRPr>
          </a:p>
          <a:p>
            <a:pPr lvl="1" algn="just">
              <a:buFont typeface="Arial"/>
              <a:buChar char="•"/>
            </a:pPr>
            <a:r>
              <a:rPr lang="en-US" altLang="zh-CN" dirty="0">
                <a:latin typeface="微软雅黑"/>
                <a:ea typeface="微软雅黑"/>
                <a:cs typeface="微软雅黑"/>
              </a:rPr>
              <a:t>ZigBee</a:t>
            </a:r>
            <a:r>
              <a:rPr lang="zh-CN" altLang="en-US" dirty="0">
                <a:latin typeface="微软雅黑"/>
                <a:ea typeface="微软雅黑"/>
                <a:cs typeface="微软雅黑"/>
              </a:rPr>
              <a:t>协议是免专利费的。</a:t>
            </a:r>
            <a:endParaRPr lang="en-US" altLang="zh-CN" dirty="0">
              <a:latin typeface="微软雅黑"/>
              <a:ea typeface="微软雅黑"/>
              <a:cs typeface="微软雅黑"/>
            </a:endParaRPr>
          </a:p>
          <a:p>
            <a:pPr algn="just">
              <a:buFont typeface="Arial"/>
              <a:buChar char="•"/>
            </a:pPr>
            <a:r>
              <a:rPr lang="zh-CN" altLang="en-US" dirty="0">
                <a:solidFill>
                  <a:srgbClr val="C00000"/>
                </a:solidFill>
                <a:latin typeface="微软雅黑"/>
                <a:ea typeface="微软雅黑"/>
                <a:cs typeface="微软雅黑"/>
              </a:rPr>
              <a:t>时延短</a:t>
            </a:r>
            <a:r>
              <a:rPr lang="en-US" altLang="zh-CN" dirty="0">
                <a:latin typeface="微软雅黑"/>
                <a:ea typeface="微软雅黑"/>
                <a:cs typeface="微软雅黑"/>
              </a:rPr>
              <a:t>: </a:t>
            </a:r>
          </a:p>
          <a:p>
            <a:pPr lvl="1" algn="just">
              <a:buFont typeface="Arial"/>
              <a:buChar char="•"/>
            </a:pPr>
            <a:r>
              <a:rPr lang="zh-CN" altLang="en-US" dirty="0">
                <a:latin typeface="微软雅黑"/>
                <a:ea typeface="微软雅黑"/>
                <a:cs typeface="微软雅黑"/>
              </a:rPr>
              <a:t>典型的搜索设备时延</a:t>
            </a:r>
            <a:r>
              <a:rPr lang="en-US" altLang="zh-CN" dirty="0">
                <a:latin typeface="微软雅黑"/>
                <a:ea typeface="微软雅黑"/>
                <a:cs typeface="微软雅黑"/>
              </a:rPr>
              <a:t>30ms,</a:t>
            </a:r>
          </a:p>
          <a:p>
            <a:pPr lvl="1" algn="just">
              <a:buFont typeface="Arial"/>
              <a:buChar char="•"/>
            </a:pPr>
            <a:r>
              <a:rPr lang="zh-CN" altLang="en-US" dirty="0">
                <a:latin typeface="微软雅黑"/>
                <a:ea typeface="微软雅黑"/>
                <a:cs typeface="微软雅黑"/>
              </a:rPr>
              <a:t>休眠激活的时延是</a:t>
            </a:r>
            <a:r>
              <a:rPr lang="en-US" altLang="zh-CN" dirty="0">
                <a:latin typeface="微软雅黑"/>
                <a:ea typeface="微软雅黑"/>
                <a:cs typeface="微软雅黑"/>
              </a:rPr>
              <a:t>15ms, </a:t>
            </a:r>
          </a:p>
          <a:p>
            <a:pPr lvl="1" algn="just">
              <a:buFont typeface="Arial"/>
              <a:buChar char="•"/>
            </a:pPr>
            <a:r>
              <a:rPr lang="zh-CN" altLang="en-US" dirty="0">
                <a:latin typeface="微软雅黑"/>
                <a:ea typeface="微软雅黑"/>
                <a:cs typeface="微软雅黑"/>
              </a:rPr>
              <a:t>活动设备信道接入的时延为</a:t>
            </a:r>
            <a:r>
              <a:rPr lang="en-US" altLang="zh-CN" dirty="0">
                <a:latin typeface="微软雅黑"/>
                <a:ea typeface="微软雅黑"/>
                <a:cs typeface="微软雅黑"/>
              </a:rPr>
              <a:t>15ms</a:t>
            </a:r>
            <a:r>
              <a:rPr lang="zh-CN" altLang="en-US" dirty="0">
                <a:latin typeface="微软雅黑"/>
                <a:ea typeface="微软雅黑"/>
                <a:cs typeface="微软雅黑"/>
              </a:rPr>
              <a:t>。</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适用于对时延要求苛刻的无线控制</a:t>
            </a:r>
            <a:r>
              <a:rPr lang="en-US" altLang="zh-CN" dirty="0">
                <a:latin typeface="微软雅黑"/>
                <a:ea typeface="微软雅黑"/>
                <a:cs typeface="微软雅黑"/>
              </a:rPr>
              <a:t>(</a:t>
            </a:r>
            <a:r>
              <a:rPr lang="zh-CN" altLang="en-US" dirty="0">
                <a:latin typeface="微软雅黑"/>
                <a:ea typeface="微软雅黑"/>
                <a:cs typeface="微软雅黑"/>
              </a:rPr>
              <a:t>如工业控制场合等</a:t>
            </a:r>
            <a:r>
              <a:rPr lang="en-US" altLang="zh-CN" dirty="0">
                <a:latin typeface="微软雅黑"/>
                <a:ea typeface="微软雅黑"/>
                <a:cs typeface="微软雅黑"/>
              </a:rPr>
              <a:t>)</a:t>
            </a:r>
            <a:r>
              <a:rPr lang="zh-CN" altLang="en-US" dirty="0">
                <a:latin typeface="微软雅黑"/>
                <a:ea typeface="微软雅黑"/>
                <a:cs typeface="微软雅黑"/>
              </a:rPr>
              <a:t>应用。</a:t>
            </a:r>
            <a:endParaRPr lang="en-US" altLang="zh-CN" dirty="0">
              <a:latin typeface="微软雅黑"/>
              <a:ea typeface="微软雅黑"/>
              <a:cs typeface="微软雅黑"/>
            </a:endParaRPr>
          </a:p>
          <a:p>
            <a:pPr algn="just">
              <a:buFont typeface="Arial"/>
              <a:buChar char="•"/>
            </a:pPr>
            <a:r>
              <a:rPr lang="zh-CN" altLang="en-US" dirty="0">
                <a:solidFill>
                  <a:srgbClr val="C00000"/>
                </a:solidFill>
                <a:latin typeface="微软雅黑"/>
                <a:ea typeface="微软雅黑"/>
                <a:cs typeface="微软雅黑"/>
              </a:rPr>
              <a:t>网络容量大</a:t>
            </a:r>
            <a:r>
              <a:rPr lang="en-US" altLang="zh-CN" dirty="0">
                <a:latin typeface="微软雅黑"/>
                <a:ea typeface="微软雅黑"/>
                <a:cs typeface="微软雅黑"/>
              </a:rPr>
              <a:t>: </a:t>
            </a:r>
          </a:p>
          <a:p>
            <a:pPr lvl="1" algn="just">
              <a:buFont typeface="Arial"/>
              <a:buChar char="•"/>
            </a:pPr>
            <a:r>
              <a:rPr lang="zh-CN" altLang="en-US" dirty="0">
                <a:latin typeface="微软雅黑"/>
                <a:ea typeface="微软雅黑"/>
                <a:cs typeface="微软雅黑"/>
              </a:rPr>
              <a:t>一个星型结构的</a:t>
            </a:r>
            <a:r>
              <a:rPr lang="en-US" altLang="zh-CN" dirty="0" err="1">
                <a:latin typeface="微软雅黑"/>
                <a:ea typeface="微软雅黑"/>
                <a:cs typeface="微软雅黑"/>
              </a:rPr>
              <a:t>Zigbee</a:t>
            </a:r>
            <a:r>
              <a:rPr lang="zh-CN" altLang="en-US" dirty="0">
                <a:latin typeface="微软雅黑"/>
                <a:ea typeface="微软雅黑"/>
                <a:cs typeface="微软雅黑"/>
              </a:rPr>
              <a:t>网络最多可以容纳</a:t>
            </a:r>
            <a:r>
              <a:rPr lang="en-US" altLang="zh-CN" dirty="0">
                <a:latin typeface="微软雅黑"/>
                <a:ea typeface="微软雅黑"/>
                <a:cs typeface="微软雅黑"/>
              </a:rPr>
              <a:t>254</a:t>
            </a:r>
            <a:r>
              <a:rPr lang="zh-CN" altLang="en-US" dirty="0">
                <a:latin typeface="微软雅黑"/>
                <a:ea typeface="微软雅黑"/>
                <a:cs typeface="微软雅黑"/>
              </a:rPr>
              <a:t>个从设备和一个主设备。</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一个区域内可以同时存在最多</a:t>
            </a:r>
            <a:r>
              <a:rPr lang="en-US" altLang="zh-CN" dirty="0">
                <a:latin typeface="微软雅黑"/>
                <a:ea typeface="微软雅黑"/>
                <a:cs typeface="微软雅黑"/>
              </a:rPr>
              <a:t>100</a:t>
            </a:r>
            <a:r>
              <a:rPr lang="zh-CN" altLang="en-US" dirty="0">
                <a:latin typeface="微软雅黑"/>
                <a:ea typeface="微软雅黑"/>
                <a:cs typeface="微软雅黑"/>
              </a:rPr>
              <a:t>个</a:t>
            </a:r>
            <a:r>
              <a:rPr lang="en-US" altLang="zh-CN" dirty="0">
                <a:latin typeface="微软雅黑"/>
                <a:ea typeface="微软雅黑"/>
                <a:cs typeface="微软雅黑"/>
              </a:rPr>
              <a:t>ZigBee</a:t>
            </a:r>
            <a:r>
              <a:rPr lang="zh-CN" altLang="en-US" dirty="0">
                <a:latin typeface="微软雅黑"/>
                <a:ea typeface="微软雅黑"/>
                <a:cs typeface="微软雅黑"/>
              </a:rPr>
              <a:t>网络。</a:t>
            </a:r>
            <a:endParaRPr lang="en-US" altLang="zh-CN" dirty="0">
              <a:latin typeface="微软雅黑"/>
              <a:ea typeface="微软雅黑"/>
              <a:cs typeface="微软雅黑"/>
            </a:endParaRPr>
          </a:p>
          <a:p>
            <a:pPr algn="just">
              <a:buFont typeface="Arial"/>
              <a:buChar char="•"/>
            </a:pPr>
            <a:endParaRPr lang="en-US" altLang="zh-CN"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35</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的特点（续）</a:t>
            </a:r>
          </a:p>
        </p:txBody>
      </p:sp>
    </p:spTree>
    <p:extLst>
      <p:ext uri="{BB962C8B-B14F-4D97-AF65-F5344CB8AC3E}">
        <p14:creationId xmlns:p14="http://schemas.microsoft.com/office/powerpoint/2010/main" val="3629707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gn="just">
              <a:buFont typeface="Arial"/>
              <a:buChar char="•"/>
            </a:pPr>
            <a:r>
              <a:rPr lang="zh-CN" altLang="en-US" dirty="0">
                <a:solidFill>
                  <a:srgbClr val="C00000"/>
                </a:solidFill>
                <a:latin typeface="微软雅黑"/>
                <a:ea typeface="微软雅黑"/>
                <a:cs typeface="微软雅黑"/>
              </a:rPr>
              <a:t>可靠</a:t>
            </a:r>
            <a:r>
              <a:rPr lang="zh-CN" altLang="en-US" dirty="0">
                <a:latin typeface="微软雅黑"/>
                <a:ea typeface="微软雅黑"/>
                <a:cs typeface="微软雅黑"/>
              </a:rPr>
              <a:t>：</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支持</a:t>
            </a:r>
            <a:r>
              <a:rPr lang="zh-CN" altLang="en-US" u="sng" dirty="0">
                <a:latin typeface="微软雅黑"/>
                <a:ea typeface="微软雅黑"/>
                <a:cs typeface="微软雅黑"/>
              </a:rPr>
              <a:t>冲突避免的载波多路侦听技术</a:t>
            </a:r>
            <a:r>
              <a:rPr lang="zh-CN" altLang="en-US" dirty="0">
                <a:latin typeface="微软雅黑"/>
                <a:ea typeface="微软雅黑"/>
                <a:cs typeface="微软雅黑"/>
              </a:rPr>
              <a:t>（</a:t>
            </a:r>
            <a:r>
              <a:rPr lang="en-US" altLang="zh-CN" dirty="0">
                <a:latin typeface="微软雅黑"/>
                <a:ea typeface="微软雅黑"/>
                <a:cs typeface="微软雅黑"/>
              </a:rPr>
              <a:t>carrier sense multiple access with collision avoidance, CSMA-CA</a:t>
            </a:r>
            <a:r>
              <a:rPr lang="zh-CN" altLang="en-US" dirty="0">
                <a:latin typeface="微软雅黑"/>
                <a:ea typeface="微软雅黑"/>
                <a:cs typeface="微软雅黑"/>
              </a:rPr>
              <a:t>）。</a:t>
            </a:r>
            <a:endParaRPr lang="en-US" altLang="zh-CN" dirty="0">
              <a:latin typeface="微软雅黑"/>
              <a:ea typeface="微软雅黑"/>
              <a:cs typeface="微软雅黑"/>
            </a:endParaRPr>
          </a:p>
          <a:p>
            <a:pPr lvl="1" algn="just">
              <a:buFont typeface="Arial"/>
              <a:buChar char="•"/>
            </a:pPr>
            <a:r>
              <a:rPr lang="en-US" altLang="zh-CN" dirty="0">
                <a:latin typeface="微软雅黑"/>
                <a:ea typeface="微软雅黑"/>
                <a:cs typeface="微软雅黑"/>
              </a:rPr>
              <a:t>MAC</a:t>
            </a:r>
            <a:r>
              <a:rPr lang="zh-CN" altLang="en-US" dirty="0">
                <a:latin typeface="微软雅黑"/>
                <a:ea typeface="微软雅黑"/>
                <a:cs typeface="微软雅黑"/>
              </a:rPr>
              <a:t>层采用了完全确认的数据传输模式，每个发送的数据包都必须等待接收方的确认信息。</a:t>
            </a:r>
            <a:endParaRPr lang="en-US" altLang="zh-CN" dirty="0">
              <a:latin typeface="微软雅黑"/>
              <a:ea typeface="微软雅黑"/>
              <a:cs typeface="微软雅黑"/>
            </a:endParaRPr>
          </a:p>
          <a:p>
            <a:pPr algn="just">
              <a:buFont typeface="Arial"/>
              <a:buChar char="•"/>
            </a:pPr>
            <a:r>
              <a:rPr lang="zh-CN" altLang="en-US" dirty="0">
                <a:solidFill>
                  <a:srgbClr val="C00000"/>
                </a:solidFill>
                <a:latin typeface="微软雅黑"/>
                <a:ea typeface="微软雅黑"/>
                <a:cs typeface="微软雅黑"/>
              </a:rPr>
              <a:t>安全</a:t>
            </a:r>
            <a:r>
              <a:rPr lang="en-US" altLang="zh-CN" dirty="0">
                <a:latin typeface="微软雅黑"/>
                <a:ea typeface="微软雅黑"/>
                <a:cs typeface="微软雅黑"/>
              </a:rPr>
              <a:t>: </a:t>
            </a:r>
          </a:p>
          <a:p>
            <a:pPr lvl="1" algn="just">
              <a:buFont typeface="Arial"/>
              <a:buChar char="•"/>
            </a:pPr>
            <a:r>
              <a:rPr lang="zh-CN" altLang="en-US" dirty="0">
                <a:latin typeface="微软雅黑"/>
                <a:ea typeface="微软雅黑"/>
                <a:cs typeface="微软雅黑"/>
              </a:rPr>
              <a:t>基于循环冗余校验</a:t>
            </a:r>
            <a:r>
              <a:rPr lang="en-US" altLang="zh-CN" dirty="0">
                <a:latin typeface="微软雅黑"/>
                <a:ea typeface="微软雅黑"/>
                <a:cs typeface="微软雅黑"/>
              </a:rPr>
              <a:t>(CRC)</a:t>
            </a:r>
            <a:r>
              <a:rPr lang="zh-CN" altLang="en-US" dirty="0">
                <a:latin typeface="微软雅黑"/>
                <a:ea typeface="微软雅黑"/>
                <a:cs typeface="微软雅黑"/>
              </a:rPr>
              <a:t>的数据包完整性检查。</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支持鉴权和认证。</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采用了</a:t>
            </a:r>
            <a:r>
              <a:rPr lang="en-US" altLang="zh-CN" dirty="0">
                <a:latin typeface="微软雅黑"/>
                <a:ea typeface="微软雅黑"/>
                <a:cs typeface="微软雅黑"/>
              </a:rPr>
              <a:t>AES-128</a:t>
            </a:r>
            <a:r>
              <a:rPr lang="zh-CN" altLang="en-US" dirty="0">
                <a:latin typeface="微软雅黑"/>
                <a:ea typeface="微软雅黑"/>
                <a:cs typeface="微软雅黑"/>
              </a:rPr>
              <a:t>的加密算法。</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各个应用可以灵活确定其安全属性。</a:t>
            </a:r>
            <a:endParaRPr lang="en-US" altLang="zh-CN"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36</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的特点（续）</a:t>
            </a:r>
          </a:p>
        </p:txBody>
      </p:sp>
    </p:spTree>
    <p:extLst>
      <p:ext uri="{BB962C8B-B14F-4D97-AF65-F5344CB8AC3E}">
        <p14:creationId xmlns:p14="http://schemas.microsoft.com/office/powerpoint/2010/main" val="179384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3962888" cy="4351338"/>
          </a:xfrm>
        </p:spPr>
        <p:txBody>
          <a:bodyPr>
            <a:normAutofit/>
          </a:bodyPr>
          <a:lstStyle/>
          <a:p>
            <a:pPr marL="0" indent="0">
              <a:buNone/>
            </a:pPr>
            <a:r>
              <a:rPr lang="en-US" altLang="zh-CN" dirty="0">
                <a:solidFill>
                  <a:srgbClr val="C00000"/>
                </a:solidFill>
                <a:latin typeface="微软雅黑"/>
                <a:ea typeface="微软雅黑"/>
                <a:cs typeface="微软雅黑"/>
              </a:rPr>
              <a:t>IEEE 802.15.4/ZigBee</a:t>
            </a:r>
            <a:r>
              <a:rPr lang="zh-CN" altLang="en-US" dirty="0">
                <a:latin typeface="微软雅黑"/>
                <a:ea typeface="微软雅黑"/>
                <a:cs typeface="微软雅黑"/>
              </a:rPr>
              <a:t>协议主要包括</a:t>
            </a:r>
            <a:r>
              <a:rPr lang="zh-CN" altLang="en-US" u="sng" dirty="0">
                <a:latin typeface="微软雅黑"/>
                <a:ea typeface="微软雅黑"/>
                <a:cs typeface="微软雅黑"/>
              </a:rPr>
              <a:t>开放系统互连（</a:t>
            </a:r>
            <a:r>
              <a:rPr lang="en-US" altLang="zh-CN" u="sng" dirty="0">
                <a:latin typeface="微软雅黑"/>
                <a:ea typeface="微软雅黑"/>
                <a:cs typeface="微软雅黑"/>
              </a:rPr>
              <a:t>OSI</a:t>
            </a:r>
            <a:r>
              <a:rPr lang="zh-CN" altLang="en-US" u="sng" dirty="0">
                <a:latin typeface="微软雅黑"/>
                <a:ea typeface="微软雅黑"/>
                <a:cs typeface="微软雅黑"/>
              </a:rPr>
              <a:t>）</a:t>
            </a:r>
            <a:r>
              <a:rPr lang="zh-CN" altLang="en-US" dirty="0">
                <a:latin typeface="微软雅黑"/>
                <a:ea typeface="微软雅黑"/>
                <a:cs typeface="微软雅黑"/>
              </a:rPr>
              <a:t>五层模型的物理层、介质访问控制层、网络层、传输层，以及应用层。</a:t>
            </a:r>
            <a:endParaRPr lang="en-US" altLang="zh-CN" dirty="0">
              <a:latin typeface="微软雅黑"/>
              <a:ea typeface="微软雅黑"/>
              <a:cs typeface="微软雅黑"/>
            </a:endParaRPr>
          </a:p>
          <a:p>
            <a:pPr>
              <a:buFont typeface="Arial"/>
              <a:buChar char="•"/>
            </a:pPr>
            <a:r>
              <a:rPr lang="en-US" altLang="zh-CN" dirty="0">
                <a:solidFill>
                  <a:srgbClr val="C00000"/>
                </a:solidFill>
                <a:latin typeface="微软雅黑"/>
                <a:ea typeface="微软雅黑"/>
                <a:cs typeface="微软雅黑"/>
              </a:rPr>
              <a:t>IEEE 802.15.4</a:t>
            </a:r>
            <a:r>
              <a:rPr lang="zh-CN" altLang="en-US" dirty="0">
                <a:latin typeface="微软雅黑"/>
                <a:ea typeface="微软雅黑"/>
                <a:cs typeface="微软雅黑"/>
              </a:rPr>
              <a:t>主要规定了物理层和链路层的规范。</a:t>
            </a:r>
            <a:endParaRPr lang="en-US" altLang="zh-CN" dirty="0">
              <a:latin typeface="微软雅黑"/>
              <a:ea typeface="微软雅黑"/>
              <a:cs typeface="微软雅黑"/>
            </a:endParaRPr>
          </a:p>
          <a:p>
            <a:pPr>
              <a:buFont typeface="Arial"/>
              <a:buChar char="•"/>
            </a:pPr>
            <a:r>
              <a:rPr lang="en-US" altLang="zh-CN" dirty="0">
                <a:solidFill>
                  <a:srgbClr val="C00000"/>
                </a:solidFill>
                <a:latin typeface="微软雅黑"/>
                <a:ea typeface="微软雅黑"/>
                <a:cs typeface="微软雅黑"/>
              </a:rPr>
              <a:t>ZigBee</a:t>
            </a:r>
            <a:r>
              <a:rPr lang="zh-CN" altLang="en-US" dirty="0">
                <a:latin typeface="微软雅黑"/>
                <a:ea typeface="微软雅黑"/>
                <a:cs typeface="微软雅黑"/>
              </a:rPr>
              <a:t>主要提供了在物理层和链路层之上的网络层、传输层和应用层规范。</a:t>
            </a: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37</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的协议栈</a:t>
            </a:r>
          </a:p>
        </p:txBody>
      </p:sp>
      <p:sp>
        <p:nvSpPr>
          <p:cNvPr id="6" name="矩形 1"/>
          <p:cNvSpPr>
            <a:spLocks noChangeArrowheads="1"/>
          </p:cNvSpPr>
          <p:nvPr/>
        </p:nvSpPr>
        <p:spPr bwMode="auto">
          <a:xfrm>
            <a:off x="4778988" y="5921863"/>
            <a:ext cx="383963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altLang="zh-CN" sz="2000" dirty="0">
                <a:latin typeface="微软雅黑"/>
                <a:ea typeface="微软雅黑"/>
                <a:cs typeface="微软雅黑"/>
              </a:rPr>
              <a:t> IEEE 802.15.4/ZigBee</a:t>
            </a:r>
            <a:r>
              <a:rPr lang="zh-CN" altLang="en-US" sz="2000" dirty="0">
                <a:latin typeface="微软雅黑"/>
                <a:ea typeface="微软雅黑"/>
                <a:cs typeface="微软雅黑"/>
              </a:rPr>
              <a:t>体系结构</a:t>
            </a:r>
          </a:p>
        </p:txBody>
      </p:sp>
      <p:pic>
        <p:nvPicPr>
          <p:cNvPr id="43010"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3151" y="1825625"/>
            <a:ext cx="3260951" cy="376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881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Arial"/>
              <a:buChar char="•"/>
            </a:pPr>
            <a:r>
              <a:rPr lang="zh-CN" altLang="en-US" dirty="0">
                <a:latin typeface="微软雅黑"/>
                <a:ea typeface="微软雅黑"/>
                <a:cs typeface="微软雅黑"/>
              </a:rPr>
              <a:t>频段：</a:t>
            </a:r>
            <a:r>
              <a:rPr lang="en-US" altLang="zh-CN" dirty="0">
                <a:latin typeface="微软雅黑"/>
                <a:ea typeface="微软雅黑"/>
                <a:cs typeface="微软雅黑"/>
              </a:rPr>
              <a:t>3</a:t>
            </a:r>
            <a:r>
              <a:rPr lang="zh-CN" altLang="en-US" dirty="0">
                <a:latin typeface="微软雅黑"/>
                <a:ea typeface="微软雅黑"/>
                <a:cs typeface="微软雅黑"/>
              </a:rPr>
              <a:t>个频段，均为国际电信联盟电信标准化组定义的用于科研和医疗的开放频段，包括</a:t>
            </a:r>
            <a:endParaRPr lang="en-US" altLang="zh-CN" dirty="0">
              <a:latin typeface="微软雅黑"/>
              <a:ea typeface="微软雅黑"/>
              <a:cs typeface="微软雅黑"/>
            </a:endParaRPr>
          </a:p>
          <a:p>
            <a:pPr lvl="1">
              <a:lnSpc>
                <a:spcPct val="70000"/>
              </a:lnSpc>
              <a:buFont typeface="Arial"/>
              <a:buChar char="•"/>
            </a:pPr>
            <a:r>
              <a:rPr lang="en-US" altLang="zh-CN" sz="2400" dirty="0">
                <a:latin typeface="微软雅黑"/>
                <a:ea typeface="微软雅黑"/>
                <a:cs typeface="微软雅黑"/>
              </a:rPr>
              <a:t>868.0-868.6MHz</a:t>
            </a:r>
            <a:r>
              <a:rPr lang="zh-CN" altLang="en-US" sz="2400" dirty="0">
                <a:latin typeface="微软雅黑"/>
                <a:ea typeface="微软雅黑"/>
                <a:cs typeface="微软雅黑"/>
              </a:rPr>
              <a:t>，主要为欧洲采用，单信道；</a:t>
            </a:r>
            <a:endParaRPr lang="en-US" altLang="zh-CN" sz="2400" dirty="0">
              <a:latin typeface="微软雅黑"/>
              <a:ea typeface="微软雅黑"/>
              <a:cs typeface="微软雅黑"/>
            </a:endParaRPr>
          </a:p>
          <a:p>
            <a:pPr lvl="1">
              <a:lnSpc>
                <a:spcPct val="70000"/>
              </a:lnSpc>
              <a:buFont typeface="Arial"/>
              <a:buChar char="•"/>
            </a:pPr>
            <a:r>
              <a:rPr lang="en-US" altLang="zh-CN" sz="2400" dirty="0">
                <a:latin typeface="微软雅黑"/>
                <a:ea typeface="微软雅黑"/>
                <a:cs typeface="微软雅黑"/>
              </a:rPr>
              <a:t>902-928MHz</a:t>
            </a:r>
            <a:r>
              <a:rPr lang="zh-CN" altLang="en-US" sz="2400" dirty="0">
                <a:latin typeface="微软雅黑"/>
                <a:ea typeface="微软雅黑"/>
                <a:cs typeface="微软雅黑"/>
              </a:rPr>
              <a:t>，北美采用，</a:t>
            </a:r>
            <a:r>
              <a:rPr lang="en-US" altLang="zh-CN" sz="2400" dirty="0">
                <a:latin typeface="微软雅黑"/>
                <a:ea typeface="微软雅黑"/>
                <a:cs typeface="微软雅黑"/>
              </a:rPr>
              <a:t>10</a:t>
            </a:r>
            <a:r>
              <a:rPr lang="zh-CN" altLang="en-US" sz="2400" dirty="0">
                <a:latin typeface="微软雅黑"/>
                <a:ea typeface="微软雅黑"/>
                <a:cs typeface="微软雅黑"/>
              </a:rPr>
              <a:t>个信道，支持扩展到</a:t>
            </a:r>
            <a:r>
              <a:rPr lang="en-US" altLang="zh-CN" sz="2400" dirty="0">
                <a:latin typeface="微软雅黑"/>
                <a:ea typeface="微软雅黑"/>
                <a:cs typeface="微软雅黑"/>
              </a:rPr>
              <a:t>30</a:t>
            </a:r>
            <a:r>
              <a:rPr lang="zh-CN" altLang="en-US" sz="2400" dirty="0">
                <a:latin typeface="微软雅黑"/>
                <a:ea typeface="微软雅黑"/>
                <a:cs typeface="微软雅黑"/>
              </a:rPr>
              <a:t>个信道；</a:t>
            </a:r>
            <a:endParaRPr lang="en-US" altLang="zh-CN" sz="2400" dirty="0">
              <a:latin typeface="微软雅黑"/>
              <a:ea typeface="微软雅黑"/>
              <a:cs typeface="微软雅黑"/>
            </a:endParaRPr>
          </a:p>
          <a:p>
            <a:pPr lvl="1">
              <a:lnSpc>
                <a:spcPct val="70000"/>
              </a:lnSpc>
              <a:buFont typeface="Arial"/>
              <a:buChar char="•"/>
            </a:pPr>
            <a:r>
              <a:rPr lang="en-US" altLang="zh-CN" sz="2400" dirty="0">
                <a:latin typeface="微软雅黑"/>
                <a:ea typeface="微软雅黑"/>
                <a:cs typeface="微软雅黑"/>
              </a:rPr>
              <a:t>2.4-2.4835GHz</a:t>
            </a:r>
            <a:r>
              <a:rPr lang="zh-CN" altLang="en-US" sz="2400" dirty="0">
                <a:latin typeface="微软雅黑"/>
                <a:ea typeface="微软雅黑"/>
                <a:cs typeface="微软雅黑"/>
              </a:rPr>
              <a:t>世界范围内通用，</a:t>
            </a:r>
            <a:r>
              <a:rPr lang="en-US" altLang="zh-CN" sz="2400" dirty="0">
                <a:latin typeface="微软雅黑"/>
                <a:ea typeface="微软雅黑"/>
                <a:cs typeface="微软雅黑"/>
              </a:rPr>
              <a:t>16</a:t>
            </a:r>
            <a:r>
              <a:rPr lang="zh-CN" altLang="en-US" sz="2400" dirty="0">
                <a:latin typeface="微软雅黑"/>
                <a:ea typeface="微软雅黑"/>
                <a:cs typeface="微软雅黑"/>
              </a:rPr>
              <a:t>个信道。</a:t>
            </a:r>
            <a:endParaRPr lang="en-US" altLang="zh-CN" sz="2400" dirty="0">
              <a:latin typeface="微软雅黑"/>
              <a:ea typeface="微软雅黑"/>
              <a:cs typeface="微软雅黑"/>
            </a:endParaRPr>
          </a:p>
          <a:p>
            <a:pPr lvl="1">
              <a:lnSpc>
                <a:spcPct val="70000"/>
              </a:lnSpc>
              <a:buFont typeface="Arial"/>
              <a:buChar char="•"/>
            </a:pPr>
            <a:endParaRPr lang="en-US" altLang="zh-CN" sz="2400" dirty="0">
              <a:latin typeface="微软雅黑"/>
              <a:ea typeface="微软雅黑"/>
              <a:cs typeface="微软雅黑"/>
            </a:endParaRPr>
          </a:p>
          <a:p>
            <a:pPr>
              <a:buFont typeface="Arial"/>
              <a:buChar char="•"/>
            </a:pPr>
            <a:r>
              <a:rPr lang="zh-CN" altLang="en-US" dirty="0">
                <a:latin typeface="微软雅黑"/>
                <a:ea typeface="微软雅黑"/>
                <a:cs typeface="微软雅黑"/>
              </a:rPr>
              <a:t>传输技术：最早为直接扩频，后来可采用调频、调相等多种技术。</a:t>
            </a:r>
            <a:endParaRPr lang="en-US" altLang="zh-CN"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38</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物理层</a:t>
            </a:r>
          </a:p>
        </p:txBody>
      </p:sp>
    </p:spTree>
    <p:extLst>
      <p:ext uri="{BB962C8B-B14F-4D97-AF65-F5344CB8AC3E}">
        <p14:creationId xmlns:p14="http://schemas.microsoft.com/office/powerpoint/2010/main" val="3394123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5118" y="1825625"/>
            <a:ext cx="2360735" cy="4351338"/>
          </a:xfrm>
        </p:spPr>
        <p:txBody>
          <a:bodyPr/>
          <a:lstStyle/>
          <a:p>
            <a:r>
              <a:rPr lang="en-US" altLang="zh-CN" dirty="0">
                <a:latin typeface="Times New Roman" charset="0"/>
                <a:cs typeface="Times New Roman" charset="0"/>
              </a:rPr>
              <a:t>IEEE 802.15.4</a:t>
            </a:r>
            <a:r>
              <a:rPr lang="zh-CN" altLang="en-US" dirty="0">
                <a:latin typeface="Times New Roman" charset="0"/>
                <a:cs typeface="Times New Roman" charset="0"/>
              </a:rPr>
              <a:t>因为采用直接序列扩频技术，具有一定的抗干扰效果，同时在其他条件相同情况下传输距离要大于跳频技术。</a:t>
            </a:r>
            <a:endParaRPr lang="en-US" altLang="zh-CN" dirty="0">
              <a:latin typeface="Times New Roman" charset="0"/>
              <a:cs typeface="Times New Roman" charset="0"/>
            </a:endParaRP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39</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物理层</a:t>
            </a:r>
          </a:p>
        </p:txBody>
      </p:sp>
      <p:graphicFrame>
        <p:nvGraphicFramePr>
          <p:cNvPr id="5" name="对象 2"/>
          <p:cNvGraphicFramePr>
            <a:graphicFrameLocks noChangeAspect="1"/>
          </p:cNvGraphicFramePr>
          <p:nvPr/>
        </p:nvGraphicFramePr>
        <p:xfrm>
          <a:off x="2755289" y="1886203"/>
          <a:ext cx="6096000" cy="3619500"/>
        </p:xfrm>
        <a:graphic>
          <a:graphicData uri="http://schemas.openxmlformats.org/presentationml/2006/ole">
            <mc:AlternateContent xmlns:mc="http://schemas.openxmlformats.org/markup-compatibility/2006">
              <mc:Choice xmlns:v="urn:schemas-microsoft-com:vml" Requires="v">
                <p:oleObj name="Visio" r:id="rId2" imgW="9728200" imgH="5791200" progId="Visio.Drawing.11">
                  <p:embed/>
                </p:oleObj>
              </mc:Choice>
              <mc:Fallback>
                <p:oleObj name="Visio" r:id="rId2" imgW="9728200" imgH="579120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289" y="1886203"/>
                        <a:ext cx="6096000" cy="361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 name="矩形 3"/>
          <p:cNvSpPr>
            <a:spLocks noChangeArrowheads="1"/>
          </p:cNvSpPr>
          <p:nvPr/>
        </p:nvSpPr>
        <p:spPr bwMode="auto">
          <a:xfrm>
            <a:off x="4199790" y="5591552"/>
            <a:ext cx="373206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altLang="zh-CN" sz="2000" dirty="0">
                <a:latin typeface="微软雅黑"/>
                <a:ea typeface="微软雅黑"/>
                <a:cs typeface="微软雅黑"/>
              </a:rPr>
              <a:t> IEEE 802.15.4 </a:t>
            </a:r>
            <a:r>
              <a:rPr lang="zh-CN" altLang="en-US" sz="2000" dirty="0">
                <a:latin typeface="微软雅黑"/>
                <a:ea typeface="微软雅黑"/>
                <a:cs typeface="微软雅黑"/>
              </a:rPr>
              <a:t>物理层基带框图</a:t>
            </a:r>
          </a:p>
        </p:txBody>
      </p:sp>
    </p:spTree>
    <p:extLst>
      <p:ext uri="{BB962C8B-B14F-4D97-AF65-F5344CB8AC3E}">
        <p14:creationId xmlns:p14="http://schemas.microsoft.com/office/powerpoint/2010/main" val="3459768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4</a:t>
            </a:fld>
            <a:endParaRPr lang="zh-CN" altLang="en-US" dirty="0"/>
          </a:p>
        </p:txBody>
      </p:sp>
      <p:sp>
        <p:nvSpPr>
          <p:cNvPr id="4" name="标题 3"/>
          <p:cNvSpPr>
            <a:spLocks noGrp="1"/>
          </p:cNvSpPr>
          <p:nvPr>
            <p:ph type="title"/>
          </p:nvPr>
        </p:nvSpPr>
        <p:spPr/>
        <p:txBody>
          <a:bodyPr/>
          <a:lstStyle/>
          <a:p>
            <a:r>
              <a:rPr kumimoji="1" lang="zh-CN" altLang="en-US" dirty="0"/>
              <a:t>无线网络的组成元素</a:t>
            </a:r>
          </a:p>
        </p:txBody>
      </p:sp>
      <p:grpSp>
        <p:nvGrpSpPr>
          <p:cNvPr id="5" name="组合 74"/>
          <p:cNvGrpSpPr>
            <a:grpSpLocks/>
          </p:cNvGrpSpPr>
          <p:nvPr/>
        </p:nvGrpSpPr>
        <p:grpSpPr bwMode="auto">
          <a:xfrm>
            <a:off x="414528" y="2151522"/>
            <a:ext cx="4573587" cy="3943350"/>
            <a:chOff x="790575" y="1709738"/>
            <a:chExt cx="5548313" cy="4583112"/>
          </a:xfrm>
        </p:grpSpPr>
        <p:sp>
          <p:nvSpPr>
            <p:cNvPr id="6" name="Oval 5"/>
            <p:cNvSpPr>
              <a:spLocks noChangeArrowheads="1"/>
            </p:cNvSpPr>
            <p:nvPr/>
          </p:nvSpPr>
          <p:spPr bwMode="auto">
            <a:xfrm>
              <a:off x="4583113" y="4667250"/>
              <a:ext cx="1755775" cy="1625600"/>
            </a:xfrm>
            <a:prstGeom prst="ellipse">
              <a:avLst/>
            </a:prstGeom>
            <a:solidFill>
              <a:srgbClr val="99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TW" altLang="en-US">
                <a:latin typeface="微软雅黑"/>
                <a:ea typeface="微软雅黑"/>
                <a:cs typeface="微软雅黑"/>
              </a:endParaRPr>
            </a:p>
          </p:txBody>
        </p:sp>
        <p:grpSp>
          <p:nvGrpSpPr>
            <p:cNvPr id="7" name="Group 6"/>
            <p:cNvGrpSpPr>
              <a:grpSpLocks/>
            </p:cNvGrpSpPr>
            <p:nvPr/>
          </p:nvGrpSpPr>
          <p:grpSpPr bwMode="auto">
            <a:xfrm>
              <a:off x="2701925" y="2781300"/>
              <a:ext cx="2362200" cy="1762125"/>
              <a:chOff x="3839" y="1737"/>
              <a:chExt cx="1488" cy="1110"/>
            </a:xfrm>
          </p:grpSpPr>
          <p:sp>
            <p:nvSpPr>
              <p:cNvPr id="64" name="Freeform 7"/>
              <p:cNvSpPr>
                <a:spLocks/>
              </p:cNvSpPr>
              <p:nvPr/>
            </p:nvSpPr>
            <p:spPr bwMode="auto">
              <a:xfrm>
                <a:off x="3839" y="1737"/>
                <a:ext cx="1488" cy="1110"/>
              </a:xfrm>
              <a:custGeom>
                <a:avLst/>
                <a:gdLst>
                  <a:gd name="T0" fmla="*/ 1 w 2135"/>
                  <a:gd name="T1" fmla="*/ 1 h 1662"/>
                  <a:gd name="T2" fmla="*/ 1 w 2135"/>
                  <a:gd name="T3" fmla="*/ 1 h 1662"/>
                  <a:gd name="T4" fmla="*/ 1 w 2135"/>
                  <a:gd name="T5" fmla="*/ 1 h 1662"/>
                  <a:gd name="T6" fmla="*/ 1 w 2135"/>
                  <a:gd name="T7" fmla="*/ 1 h 1662"/>
                  <a:gd name="T8" fmla="*/ 2 w 2135"/>
                  <a:gd name="T9" fmla="*/ 1 h 1662"/>
                  <a:gd name="T10" fmla="*/ 2 w 2135"/>
                  <a:gd name="T11" fmla="*/ 1 h 1662"/>
                  <a:gd name="T12" fmla="*/ 1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latin typeface="微软雅黑"/>
                  <a:ea typeface="微软雅黑"/>
                  <a:cs typeface="微软雅黑"/>
                </a:endParaRPr>
              </a:p>
            </p:txBody>
          </p:sp>
          <p:sp>
            <p:nvSpPr>
              <p:cNvPr id="65" name="Text Box 8"/>
              <p:cNvSpPr txBox="1">
                <a:spLocks noChangeArrowheads="1"/>
              </p:cNvSpPr>
              <p:nvPr/>
            </p:nvSpPr>
            <p:spPr bwMode="auto">
              <a:xfrm>
                <a:off x="3964" y="2106"/>
                <a:ext cx="1317" cy="293"/>
              </a:xfrm>
              <a:prstGeom prst="rect">
                <a:avLst/>
              </a:prstGeom>
              <a:noFill/>
              <a:ln>
                <a:noFill/>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2000" dirty="0">
                    <a:latin typeface="微软雅黑"/>
                    <a:ea typeface="微软雅黑"/>
                    <a:cs typeface="微软雅黑"/>
                  </a:rPr>
                  <a:t>公共基础网络</a:t>
                </a:r>
                <a:endParaRPr lang="en-US" altLang="zh-TW" sz="2000" dirty="0">
                  <a:latin typeface="微软雅黑"/>
                  <a:ea typeface="微软雅黑"/>
                  <a:cs typeface="微软雅黑"/>
                </a:endParaRPr>
              </a:p>
            </p:txBody>
          </p:sp>
        </p:grpSp>
        <p:pic>
          <p:nvPicPr>
            <p:cNvPr id="8" name="Picture 9"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138" y="5245100"/>
              <a:ext cx="21431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 name="Group 10"/>
            <p:cNvGrpSpPr>
              <a:grpSpLocks/>
            </p:cNvGrpSpPr>
            <p:nvPr/>
          </p:nvGrpSpPr>
          <p:grpSpPr bwMode="auto">
            <a:xfrm>
              <a:off x="790575" y="1709738"/>
              <a:ext cx="1755775" cy="1625600"/>
              <a:chOff x="567" y="1326"/>
              <a:chExt cx="1106" cy="1024"/>
            </a:xfrm>
          </p:grpSpPr>
          <p:sp>
            <p:nvSpPr>
              <p:cNvPr id="53" name="Oval 11"/>
              <p:cNvSpPr>
                <a:spLocks noChangeArrowheads="1"/>
              </p:cNvSpPr>
              <p:nvPr/>
            </p:nvSpPr>
            <p:spPr bwMode="auto">
              <a:xfrm>
                <a:off x="567" y="1326"/>
                <a:ext cx="1106" cy="1024"/>
              </a:xfrm>
              <a:prstGeom prst="ellipse">
                <a:avLst/>
              </a:prstGeom>
              <a:solidFill>
                <a:srgbClr val="99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TW" altLang="en-US">
                  <a:latin typeface="微软雅黑"/>
                  <a:ea typeface="微软雅黑"/>
                  <a:cs typeface="微软雅黑"/>
                </a:endParaRPr>
              </a:p>
            </p:txBody>
          </p:sp>
          <p:pic>
            <p:nvPicPr>
              <p:cNvPr id="54" name="Picture 12"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solidFill>
                <a:srgbClr val="99CCFF"/>
              </a:solidFill>
              <a:ln>
                <a:noFill/>
              </a:ln>
              <a:extLst>
                <a:ext uri="{91240B29-F687-4f45-9708-019B960494DF}">
                  <a14:hiddenLine xmlns:a14="http://schemas.microsoft.com/office/drawing/2010/main" xmlns="" w="9525">
                    <a:solidFill>
                      <a:srgbClr val="000000"/>
                    </a:solidFill>
                    <a:miter lim="800000"/>
                    <a:headEnd/>
                    <a:tailEnd/>
                  </a14:hiddenLine>
                </a:ext>
              </a:extLst>
            </p:spPr>
          </p:pic>
          <p:grpSp>
            <p:nvGrpSpPr>
              <p:cNvPr id="55" name="Group 13"/>
              <p:cNvGrpSpPr>
                <a:grpSpLocks/>
              </p:cNvGrpSpPr>
              <p:nvPr/>
            </p:nvGrpSpPr>
            <p:grpSpPr bwMode="auto">
              <a:xfrm>
                <a:off x="1221" y="1447"/>
                <a:ext cx="252" cy="288"/>
                <a:chOff x="2870" y="1518"/>
                <a:chExt cx="292" cy="320"/>
              </a:xfrm>
            </p:grpSpPr>
            <p:graphicFrame>
              <p:nvGraphicFramePr>
                <p:cNvPr id="62"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5" imgW="826829" imgH="840406" progId="MS_ClipArt_Gallery.2">
                        <p:embed/>
                      </p:oleObj>
                    </mc:Choice>
                    <mc:Fallback>
                      <p:oleObj name="Clip" r:id="rId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3"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56" name="Group 16"/>
              <p:cNvGrpSpPr>
                <a:grpSpLocks/>
              </p:cNvGrpSpPr>
              <p:nvPr/>
            </p:nvGrpSpPr>
            <p:grpSpPr bwMode="auto">
              <a:xfrm>
                <a:off x="869" y="1379"/>
                <a:ext cx="252" cy="288"/>
                <a:chOff x="2870" y="1518"/>
                <a:chExt cx="292" cy="320"/>
              </a:xfrm>
            </p:grpSpPr>
            <p:graphicFrame>
              <p:nvGraphicFramePr>
                <p:cNvPr id="60" name="Object 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9" imgW="826829" imgH="840406" progId="MS_ClipArt_Gallery.2">
                        <p:embed/>
                      </p:oleObj>
                    </mc:Choice>
                    <mc:Fallback>
                      <p:oleObj name="Clip" r:id="rId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1" name="Object 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0" imgW="1268295" imgH="1199426" progId="MS_ClipArt_Gallery.2">
                        <p:embed/>
                      </p:oleObj>
                    </mc:Choice>
                    <mc:Fallback>
                      <p:oleObj name="Clip" r:id="rId1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57" name="Group 19"/>
              <p:cNvGrpSpPr>
                <a:grpSpLocks/>
              </p:cNvGrpSpPr>
              <p:nvPr/>
            </p:nvGrpSpPr>
            <p:grpSpPr bwMode="auto">
              <a:xfrm>
                <a:off x="727" y="1878"/>
                <a:ext cx="252" cy="288"/>
                <a:chOff x="2870" y="1518"/>
                <a:chExt cx="292" cy="320"/>
              </a:xfrm>
            </p:grpSpPr>
            <p:graphicFrame>
              <p:nvGraphicFramePr>
                <p:cNvPr id="58" name="Object 2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1" imgW="826829" imgH="840406" progId="MS_ClipArt_Gallery.2">
                        <p:embed/>
                      </p:oleObj>
                    </mc:Choice>
                    <mc:Fallback>
                      <p:oleObj name="Clip" r:id="rId11"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9" name="Object 2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2" imgW="1268295" imgH="1199426" progId="MS_ClipArt_Gallery.2">
                        <p:embed/>
                      </p:oleObj>
                    </mc:Choice>
                    <mc:Fallback>
                      <p:oleObj name="Clip" r:id="rId12"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sp>
          <p:nvSpPr>
            <p:cNvPr id="10" name="Line 22"/>
            <p:cNvSpPr>
              <a:spLocks noChangeShapeType="1"/>
            </p:cNvSpPr>
            <p:nvPr/>
          </p:nvSpPr>
          <p:spPr bwMode="auto">
            <a:xfrm>
              <a:off x="1819275" y="2711450"/>
              <a:ext cx="900113" cy="3921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latin typeface="微软雅黑"/>
                <a:ea typeface="微软雅黑"/>
                <a:cs typeface="微软雅黑"/>
              </a:endParaRPr>
            </a:p>
          </p:txBody>
        </p:sp>
        <p:sp>
          <p:nvSpPr>
            <p:cNvPr id="11" name="Oval 23"/>
            <p:cNvSpPr>
              <a:spLocks noChangeArrowheads="1"/>
            </p:cNvSpPr>
            <p:nvPr/>
          </p:nvSpPr>
          <p:spPr bwMode="auto">
            <a:xfrm>
              <a:off x="885825" y="3632200"/>
              <a:ext cx="1755775" cy="1625600"/>
            </a:xfrm>
            <a:prstGeom prst="ellipse">
              <a:avLst/>
            </a:prstGeom>
            <a:solidFill>
              <a:srgbClr val="99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TW" altLang="en-US">
                <a:latin typeface="微软雅黑"/>
                <a:ea typeface="微软雅黑"/>
                <a:cs typeface="微软雅黑"/>
              </a:endParaRPr>
            </a:p>
          </p:txBody>
        </p:sp>
        <p:pic>
          <p:nvPicPr>
            <p:cNvPr id="12" name="Picture 24"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00" y="4300538"/>
              <a:ext cx="2143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3" name="Group 25"/>
            <p:cNvGrpSpPr>
              <a:grpSpLocks/>
            </p:cNvGrpSpPr>
            <p:nvPr/>
          </p:nvGrpSpPr>
          <p:grpSpPr bwMode="auto">
            <a:xfrm>
              <a:off x="1676400" y="4651380"/>
              <a:ext cx="400050" cy="457201"/>
              <a:chOff x="2870" y="1518"/>
              <a:chExt cx="292" cy="320"/>
            </a:xfrm>
          </p:grpSpPr>
          <p:graphicFrame>
            <p:nvGraphicFramePr>
              <p:cNvPr id="51" name="Object 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3" imgW="826829" imgH="840406" progId="MS_ClipArt_Gallery.2">
                      <p:embed/>
                    </p:oleObj>
                  </mc:Choice>
                  <mc:Fallback>
                    <p:oleObj name="Clip" r:id="rId13"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2" name="Object 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4" imgW="1268295" imgH="1199426" progId="MS_ClipArt_Gallery.2">
                      <p:embed/>
                    </p:oleObj>
                  </mc:Choice>
                  <mc:Fallback>
                    <p:oleObj name="Clip" r:id="rId14"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4" name="Group 28"/>
            <p:cNvGrpSpPr>
              <a:grpSpLocks/>
            </p:cNvGrpSpPr>
            <p:nvPr/>
          </p:nvGrpSpPr>
          <p:grpSpPr bwMode="auto">
            <a:xfrm>
              <a:off x="1525588" y="3702055"/>
              <a:ext cx="400050" cy="457201"/>
              <a:chOff x="2870" y="1518"/>
              <a:chExt cx="292" cy="320"/>
            </a:xfrm>
          </p:grpSpPr>
          <p:graphicFrame>
            <p:nvGraphicFramePr>
              <p:cNvPr id="49" name="Object 2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5" imgW="826829" imgH="840406" progId="MS_ClipArt_Gallery.2">
                      <p:embed/>
                    </p:oleObj>
                  </mc:Choice>
                  <mc:Fallback>
                    <p:oleObj name="Clip" r:id="rId1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 name="Object 3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6" imgW="1268295" imgH="1199426" progId="MS_ClipArt_Gallery.2">
                      <p:embed/>
                    </p:oleObj>
                  </mc:Choice>
                  <mc:Fallback>
                    <p:oleObj name="Clip" r:id="rId16"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5" name="Group 31"/>
            <p:cNvGrpSpPr>
              <a:grpSpLocks/>
            </p:cNvGrpSpPr>
            <p:nvPr/>
          </p:nvGrpSpPr>
          <p:grpSpPr bwMode="auto">
            <a:xfrm>
              <a:off x="1139825" y="4508505"/>
              <a:ext cx="400050" cy="457201"/>
              <a:chOff x="2870" y="1518"/>
              <a:chExt cx="292" cy="320"/>
            </a:xfrm>
          </p:grpSpPr>
          <p:graphicFrame>
            <p:nvGraphicFramePr>
              <p:cNvPr id="47" name="Object 3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7" imgW="826829" imgH="840406" progId="MS_ClipArt_Gallery.2">
                      <p:embed/>
                    </p:oleObj>
                  </mc:Choice>
                  <mc:Fallback>
                    <p:oleObj name="Clip" r:id="rId17"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8" name="Object 3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8" imgW="1268295" imgH="1199426" progId="MS_ClipArt_Gallery.2">
                      <p:embed/>
                    </p:oleObj>
                  </mc:Choice>
                  <mc:Fallback>
                    <p:oleObj name="Clip" r:id="rId18"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6" name="Line 34"/>
            <p:cNvSpPr>
              <a:spLocks noChangeShapeType="1"/>
            </p:cNvSpPr>
            <p:nvPr/>
          </p:nvSpPr>
          <p:spPr bwMode="auto">
            <a:xfrm flipV="1">
              <a:off x="1839913" y="3721100"/>
              <a:ext cx="974725" cy="7254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latin typeface="微软雅黑"/>
                <a:ea typeface="微软雅黑"/>
                <a:cs typeface="微软雅黑"/>
              </a:endParaRPr>
            </a:p>
          </p:txBody>
        </p:sp>
        <p:grpSp>
          <p:nvGrpSpPr>
            <p:cNvPr id="17" name="Group 35"/>
            <p:cNvGrpSpPr>
              <a:grpSpLocks/>
            </p:cNvGrpSpPr>
            <p:nvPr/>
          </p:nvGrpSpPr>
          <p:grpSpPr bwMode="auto">
            <a:xfrm>
              <a:off x="1016000" y="3960818"/>
              <a:ext cx="400050" cy="457201"/>
              <a:chOff x="2870" y="1518"/>
              <a:chExt cx="292" cy="320"/>
            </a:xfrm>
          </p:grpSpPr>
          <p:graphicFrame>
            <p:nvGraphicFramePr>
              <p:cNvPr id="45"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9" imgW="826829" imgH="840406" progId="MS_ClipArt_Gallery.2">
                      <p:embed/>
                    </p:oleObj>
                  </mc:Choice>
                  <mc:Fallback>
                    <p:oleObj name="Clip" r:id="rId1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6"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0" imgW="1268295" imgH="1199426" progId="MS_ClipArt_Gallery.2">
                      <p:embed/>
                    </p:oleObj>
                  </mc:Choice>
                  <mc:Fallback>
                    <p:oleObj name="Clip" r:id="rId2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8" name="Oval 38"/>
            <p:cNvSpPr>
              <a:spLocks noChangeArrowheads="1"/>
            </p:cNvSpPr>
            <p:nvPr/>
          </p:nvSpPr>
          <p:spPr bwMode="auto">
            <a:xfrm>
              <a:off x="3273425" y="4583113"/>
              <a:ext cx="1755775" cy="1625600"/>
            </a:xfrm>
            <a:prstGeom prst="ellipse">
              <a:avLst/>
            </a:prstGeom>
            <a:solidFill>
              <a:srgbClr val="99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TW" altLang="en-US">
                <a:latin typeface="微软雅黑"/>
                <a:ea typeface="微软雅黑"/>
                <a:cs typeface="微软雅黑"/>
              </a:endParaRPr>
            </a:p>
          </p:txBody>
        </p:sp>
        <p:pic>
          <p:nvPicPr>
            <p:cNvPr id="19" name="Picture 39"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700" y="5265738"/>
              <a:ext cx="2143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0" name="Group 40"/>
            <p:cNvGrpSpPr>
              <a:grpSpLocks/>
            </p:cNvGrpSpPr>
            <p:nvPr/>
          </p:nvGrpSpPr>
          <p:grpSpPr bwMode="auto">
            <a:xfrm>
              <a:off x="4064000" y="5616580"/>
              <a:ext cx="400050" cy="457201"/>
              <a:chOff x="2870" y="1518"/>
              <a:chExt cx="292" cy="320"/>
            </a:xfrm>
          </p:grpSpPr>
          <p:graphicFrame>
            <p:nvGraphicFramePr>
              <p:cNvPr id="43" name="Object 4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1" imgW="826829" imgH="840406" progId="MS_ClipArt_Gallery.2">
                      <p:embed/>
                    </p:oleObj>
                  </mc:Choice>
                  <mc:Fallback>
                    <p:oleObj name="Clip" r:id="rId21"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4" name="Object 4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2" imgW="1268295" imgH="1199426" progId="MS_ClipArt_Gallery.2">
                      <p:embed/>
                    </p:oleObj>
                  </mc:Choice>
                  <mc:Fallback>
                    <p:oleObj name="Clip" r:id="rId22"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1" name="Group 43"/>
            <p:cNvGrpSpPr>
              <a:grpSpLocks/>
            </p:cNvGrpSpPr>
            <p:nvPr/>
          </p:nvGrpSpPr>
          <p:grpSpPr bwMode="auto">
            <a:xfrm>
              <a:off x="4265613" y="4672018"/>
              <a:ext cx="400050" cy="457201"/>
              <a:chOff x="2870" y="1518"/>
              <a:chExt cx="292" cy="320"/>
            </a:xfrm>
          </p:grpSpPr>
          <p:graphicFrame>
            <p:nvGraphicFramePr>
              <p:cNvPr id="41" name="Object 4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3" imgW="826829" imgH="840406" progId="MS_ClipArt_Gallery.2">
                      <p:embed/>
                    </p:oleObj>
                  </mc:Choice>
                  <mc:Fallback>
                    <p:oleObj name="Clip" r:id="rId23"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2" name="Object 4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4" imgW="1268295" imgH="1199426" progId="MS_ClipArt_Gallery.2">
                      <p:embed/>
                    </p:oleObj>
                  </mc:Choice>
                  <mc:Fallback>
                    <p:oleObj name="Clip" r:id="rId24"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 name="Group 46"/>
            <p:cNvGrpSpPr>
              <a:grpSpLocks/>
            </p:cNvGrpSpPr>
            <p:nvPr/>
          </p:nvGrpSpPr>
          <p:grpSpPr bwMode="auto">
            <a:xfrm>
              <a:off x="3527425" y="5473705"/>
              <a:ext cx="400050" cy="457201"/>
              <a:chOff x="2870" y="1518"/>
              <a:chExt cx="292" cy="320"/>
            </a:xfrm>
          </p:grpSpPr>
          <p:graphicFrame>
            <p:nvGraphicFramePr>
              <p:cNvPr id="39" name="Object 4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5" imgW="826829" imgH="840406" progId="MS_ClipArt_Gallery.2">
                      <p:embed/>
                    </p:oleObj>
                  </mc:Choice>
                  <mc:Fallback>
                    <p:oleObj name="Clip" r:id="rId2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 name="Object 4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6" imgW="1268295" imgH="1199426" progId="MS_ClipArt_Gallery.2">
                      <p:embed/>
                    </p:oleObj>
                  </mc:Choice>
                  <mc:Fallback>
                    <p:oleObj name="Clip" r:id="rId26"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3" name="Group 49"/>
            <p:cNvGrpSpPr>
              <a:grpSpLocks/>
            </p:cNvGrpSpPr>
            <p:nvPr/>
          </p:nvGrpSpPr>
          <p:grpSpPr bwMode="auto">
            <a:xfrm>
              <a:off x="3403600" y="4926018"/>
              <a:ext cx="400050" cy="457201"/>
              <a:chOff x="2870" y="1518"/>
              <a:chExt cx="292" cy="320"/>
            </a:xfrm>
          </p:grpSpPr>
          <p:graphicFrame>
            <p:nvGraphicFramePr>
              <p:cNvPr id="37" name="Object 5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7" imgW="826829" imgH="840406" progId="MS_ClipArt_Gallery.2">
                      <p:embed/>
                    </p:oleObj>
                  </mc:Choice>
                  <mc:Fallback>
                    <p:oleObj name="Clip" r:id="rId27"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8" name="Object 5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8" imgW="1268295" imgH="1199426" progId="MS_ClipArt_Gallery.2">
                      <p:embed/>
                    </p:oleObj>
                  </mc:Choice>
                  <mc:Fallback>
                    <p:oleObj name="Clip" r:id="rId28"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4" name="Group 52"/>
            <p:cNvGrpSpPr>
              <a:grpSpLocks/>
            </p:cNvGrpSpPr>
            <p:nvPr/>
          </p:nvGrpSpPr>
          <p:grpSpPr bwMode="auto">
            <a:xfrm>
              <a:off x="5480050" y="5697543"/>
              <a:ext cx="400050" cy="457201"/>
              <a:chOff x="2870" y="1518"/>
              <a:chExt cx="292" cy="320"/>
            </a:xfrm>
          </p:grpSpPr>
          <p:graphicFrame>
            <p:nvGraphicFramePr>
              <p:cNvPr id="35" name="Object 5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9" imgW="826829" imgH="840406" progId="MS_ClipArt_Gallery.2">
                      <p:embed/>
                    </p:oleObj>
                  </mc:Choice>
                  <mc:Fallback>
                    <p:oleObj name="Clip" r:id="rId2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6" name="Object 5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0" imgW="1268295" imgH="1199426" progId="MS_ClipArt_Gallery.2">
                      <p:embed/>
                    </p:oleObj>
                  </mc:Choice>
                  <mc:Fallback>
                    <p:oleObj name="Clip" r:id="rId3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5" name="Group 55"/>
            <p:cNvGrpSpPr>
              <a:grpSpLocks/>
            </p:cNvGrpSpPr>
            <p:nvPr/>
          </p:nvGrpSpPr>
          <p:grpSpPr bwMode="auto">
            <a:xfrm>
              <a:off x="4473582" y="5164140"/>
              <a:ext cx="835026" cy="457200"/>
              <a:chOff x="3345" y="3383"/>
              <a:chExt cx="526" cy="288"/>
            </a:xfrm>
          </p:grpSpPr>
          <p:grpSp>
            <p:nvGrpSpPr>
              <p:cNvPr id="28" name="Group 56"/>
              <p:cNvGrpSpPr>
                <a:grpSpLocks/>
              </p:cNvGrpSpPr>
              <p:nvPr/>
            </p:nvGrpSpPr>
            <p:grpSpPr bwMode="auto">
              <a:xfrm>
                <a:off x="3426" y="3383"/>
                <a:ext cx="252" cy="288"/>
                <a:chOff x="2870" y="1518"/>
                <a:chExt cx="292" cy="320"/>
              </a:xfrm>
            </p:grpSpPr>
            <p:graphicFrame>
              <p:nvGraphicFramePr>
                <p:cNvPr id="33" name="Object 5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31" imgW="826829" imgH="840406" progId="MS_ClipArt_Gallery.2">
                        <p:embed/>
                      </p:oleObj>
                    </mc:Choice>
                    <mc:Fallback>
                      <p:oleObj name="Clip" r:id="rId31"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4" name="Object 5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2" imgW="1268295" imgH="1199426" progId="MS_ClipArt_Gallery.2">
                        <p:embed/>
                      </p:oleObj>
                    </mc:Choice>
                    <mc:Fallback>
                      <p:oleObj name="Clip" r:id="rId32"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29" name="Line 59"/>
              <p:cNvSpPr>
                <a:spLocks noChangeShapeType="1"/>
              </p:cNvSpPr>
              <p:nvPr/>
            </p:nvSpPr>
            <p:spPr bwMode="auto">
              <a:xfrm>
                <a:off x="3679" y="354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latin typeface="微软雅黑"/>
                  <a:ea typeface="微软雅黑"/>
                  <a:cs typeface="微软雅黑"/>
                </a:endParaRPr>
              </a:p>
            </p:txBody>
          </p:sp>
          <p:sp>
            <p:nvSpPr>
              <p:cNvPr id="30" name="Line 60"/>
              <p:cNvSpPr>
                <a:spLocks noChangeShapeType="1"/>
              </p:cNvSpPr>
              <p:nvPr/>
            </p:nvSpPr>
            <p:spPr bwMode="auto">
              <a:xfrm flipH="1">
                <a:off x="3372" y="3486"/>
                <a:ext cx="12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latin typeface="微软雅黑"/>
                  <a:ea typeface="微软雅黑"/>
                  <a:cs typeface="微软雅黑"/>
                </a:endParaRPr>
              </a:p>
            </p:txBody>
          </p:sp>
          <p:sp>
            <p:nvSpPr>
              <p:cNvPr id="31" name="Line 61"/>
              <p:cNvSpPr>
                <a:spLocks noChangeShapeType="1"/>
              </p:cNvSpPr>
              <p:nvPr/>
            </p:nvSpPr>
            <p:spPr bwMode="auto">
              <a:xfrm flipH="1">
                <a:off x="3381" y="3534"/>
                <a:ext cx="12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latin typeface="微软雅黑"/>
                  <a:ea typeface="微软雅黑"/>
                  <a:cs typeface="微软雅黑"/>
                </a:endParaRPr>
              </a:p>
            </p:txBody>
          </p:sp>
          <p:sp>
            <p:nvSpPr>
              <p:cNvPr id="32" name="Line 62"/>
              <p:cNvSpPr>
                <a:spLocks noChangeShapeType="1"/>
              </p:cNvSpPr>
              <p:nvPr/>
            </p:nvSpPr>
            <p:spPr bwMode="auto">
              <a:xfrm flipH="1">
                <a:off x="3345" y="3576"/>
                <a:ext cx="12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latin typeface="微软雅黑"/>
                  <a:ea typeface="微软雅黑"/>
                  <a:cs typeface="微软雅黑"/>
                </a:endParaRPr>
              </a:p>
            </p:txBody>
          </p:sp>
        </p:grpSp>
        <p:sp>
          <p:nvSpPr>
            <p:cNvPr id="26" name="Line 63"/>
            <p:cNvSpPr>
              <a:spLocks noChangeShapeType="1"/>
            </p:cNvSpPr>
            <p:nvPr/>
          </p:nvSpPr>
          <p:spPr bwMode="auto">
            <a:xfrm flipH="1" flipV="1">
              <a:off x="4711700" y="4303713"/>
              <a:ext cx="747713" cy="10953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latin typeface="微软雅黑"/>
                <a:ea typeface="微软雅黑"/>
                <a:cs typeface="微软雅黑"/>
              </a:endParaRPr>
            </a:p>
          </p:txBody>
        </p:sp>
        <p:sp>
          <p:nvSpPr>
            <p:cNvPr id="27" name="Line 64"/>
            <p:cNvSpPr>
              <a:spLocks noChangeShapeType="1"/>
            </p:cNvSpPr>
            <p:nvPr/>
          </p:nvSpPr>
          <p:spPr bwMode="auto">
            <a:xfrm flipH="1" flipV="1">
              <a:off x="3940175" y="4451350"/>
              <a:ext cx="176213" cy="990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latin typeface="微软雅黑"/>
                <a:ea typeface="微软雅黑"/>
                <a:cs typeface="微软雅黑"/>
              </a:endParaRPr>
            </a:p>
          </p:txBody>
        </p:sp>
      </p:grpSp>
      <p:grpSp>
        <p:nvGrpSpPr>
          <p:cNvPr id="66" name="组合 144"/>
          <p:cNvGrpSpPr>
            <a:grpSpLocks/>
          </p:cNvGrpSpPr>
          <p:nvPr/>
        </p:nvGrpSpPr>
        <p:grpSpPr bwMode="auto">
          <a:xfrm>
            <a:off x="5454840" y="2007059"/>
            <a:ext cx="3390900" cy="3227388"/>
            <a:chOff x="3878783" y="1628800"/>
            <a:chExt cx="3390900" cy="3227388"/>
          </a:xfrm>
        </p:grpSpPr>
        <p:sp>
          <p:nvSpPr>
            <p:cNvPr id="67" name="Rectangle 84"/>
            <p:cNvSpPr>
              <a:spLocks noChangeArrowheads="1"/>
            </p:cNvSpPr>
            <p:nvPr/>
          </p:nvSpPr>
          <p:spPr bwMode="auto">
            <a:xfrm>
              <a:off x="3878783" y="2186013"/>
              <a:ext cx="3376612" cy="1816397"/>
            </a:xfrm>
            <a:prstGeom prst="rect">
              <a:avLst/>
            </a:prstGeom>
            <a:noFill/>
            <a:ln w="2857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TW" altLang="en-US">
                <a:latin typeface="微软雅黑"/>
                <a:ea typeface="微软雅黑"/>
                <a:cs typeface="微软雅黑"/>
              </a:endParaRPr>
            </a:p>
          </p:txBody>
        </p:sp>
        <p:sp>
          <p:nvSpPr>
            <p:cNvPr id="68" name="Rectangle 85"/>
            <p:cNvSpPr>
              <a:spLocks noChangeArrowheads="1"/>
            </p:cNvSpPr>
            <p:nvPr/>
          </p:nvSpPr>
          <p:spPr bwMode="auto">
            <a:xfrm>
              <a:off x="3962921" y="2032025"/>
              <a:ext cx="1912937" cy="2809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TW" altLang="en-US">
                <a:latin typeface="微软雅黑"/>
                <a:ea typeface="微软雅黑"/>
                <a:cs typeface="微软雅黑"/>
              </a:endParaRPr>
            </a:p>
          </p:txBody>
        </p:sp>
        <p:sp>
          <p:nvSpPr>
            <p:cNvPr id="69" name="Rectangle 83"/>
            <p:cNvSpPr>
              <a:spLocks noChangeArrowheads="1"/>
            </p:cNvSpPr>
            <p:nvPr/>
          </p:nvSpPr>
          <p:spPr bwMode="auto">
            <a:xfrm>
              <a:off x="3961333" y="1990750"/>
              <a:ext cx="3308350" cy="2865438"/>
            </a:xfrm>
            <a:prstGeom prst="rect">
              <a:avLst/>
            </a:prstGeom>
            <a:noFill/>
            <a:ln>
              <a:noFill/>
            </a:ln>
          </p:spPr>
          <p:txBody>
            <a:bodyPr/>
            <a:lstStyle/>
            <a:p>
              <a:pPr marL="342900" indent="-342900">
                <a:lnSpc>
                  <a:spcPct val="90000"/>
                </a:lnSpc>
                <a:spcBef>
                  <a:spcPct val="20000"/>
                </a:spcBef>
                <a:buClr>
                  <a:schemeClr val="accent2"/>
                </a:buClr>
                <a:buSzPct val="85000"/>
                <a:buFont typeface="ZapfDingbats" charset="0"/>
                <a:buNone/>
              </a:pPr>
              <a:r>
                <a:rPr lang="zh-CN" altLang="en-US" sz="2400" dirty="0">
                  <a:latin typeface="微软雅黑"/>
                  <a:ea typeface="微软雅黑"/>
                  <a:cs typeface="微软雅黑"/>
                </a:rPr>
                <a:t>无线网络用户</a:t>
              </a:r>
              <a:endParaRPr lang="en-US" altLang="zh-TW" sz="24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手机，</a:t>
              </a:r>
              <a:r>
                <a:rPr lang="en-US" altLang="zh-CN" sz="2000" dirty="0">
                  <a:latin typeface="微软雅黑"/>
                  <a:ea typeface="微软雅黑"/>
                  <a:cs typeface="微软雅黑"/>
                </a:rPr>
                <a:t>PDA</a:t>
              </a:r>
              <a:r>
                <a:rPr lang="zh-CN" altLang="en-US" sz="2000" dirty="0">
                  <a:latin typeface="微软雅黑"/>
                  <a:ea typeface="微软雅黑"/>
                  <a:cs typeface="微软雅黑"/>
                </a:rPr>
                <a:t>，传感器，</a:t>
              </a:r>
              <a:r>
                <a:rPr lang="en-US" altLang="zh-CN" sz="2000" dirty="0">
                  <a:latin typeface="微软雅黑"/>
                  <a:ea typeface="微软雅黑"/>
                  <a:cs typeface="微软雅黑"/>
                </a:rPr>
                <a:t>……</a:t>
              </a:r>
              <a:endParaRPr lang="en-US" altLang="zh-TW" sz="20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可无线通信。</a:t>
              </a:r>
              <a:endParaRPr lang="en-US" altLang="zh-CN" sz="20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可获取有效信息。</a:t>
              </a:r>
              <a:endParaRPr lang="en-US" altLang="zh-TW" sz="2000" dirty="0">
                <a:latin typeface="微软雅黑"/>
                <a:ea typeface="微软雅黑"/>
                <a:cs typeface="微软雅黑"/>
              </a:endParaRPr>
            </a:p>
          </p:txBody>
        </p:sp>
        <p:grpSp>
          <p:nvGrpSpPr>
            <p:cNvPr id="70" name="Group 70"/>
            <p:cNvGrpSpPr>
              <a:grpSpLocks/>
            </p:cNvGrpSpPr>
            <p:nvPr/>
          </p:nvGrpSpPr>
          <p:grpSpPr bwMode="auto">
            <a:xfrm>
              <a:off x="6006033" y="1628800"/>
              <a:ext cx="808037" cy="668338"/>
              <a:chOff x="2870" y="1518"/>
              <a:chExt cx="292" cy="320"/>
            </a:xfrm>
          </p:grpSpPr>
          <p:graphicFrame>
            <p:nvGraphicFramePr>
              <p:cNvPr id="71" name="Object 7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33" imgW="826829" imgH="840406" progId="MS_ClipArt_Gallery.2">
                      <p:embed/>
                    </p:oleObj>
                  </mc:Choice>
                  <mc:Fallback>
                    <p:oleObj name="Clip" r:id="rId33"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2" name="Object 7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4" imgW="1268295" imgH="1199426" progId="MS_ClipArt_Gallery.2">
                      <p:embed/>
                    </p:oleObj>
                  </mc:Choice>
                  <mc:Fallback>
                    <p:oleObj name="Clip" r:id="rId34"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sp>
        <p:nvSpPr>
          <p:cNvPr id="73" name="Line 87"/>
          <p:cNvSpPr>
            <a:spLocks noChangeShapeType="1"/>
          </p:cNvSpPr>
          <p:nvPr/>
        </p:nvSpPr>
        <p:spPr bwMode="auto">
          <a:xfrm flipH="1">
            <a:off x="4519802" y="4380670"/>
            <a:ext cx="2598386" cy="1501478"/>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Tree>
    <p:extLst>
      <p:ext uri="{BB962C8B-B14F-4D97-AF65-F5344CB8AC3E}">
        <p14:creationId xmlns:p14="http://schemas.microsoft.com/office/powerpoint/2010/main" val="3003371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5580" y="1825625"/>
            <a:ext cx="3357196" cy="4351338"/>
          </a:xfrm>
        </p:spPr>
        <p:txBody>
          <a:bodyPr/>
          <a:lstStyle/>
          <a:p>
            <a:r>
              <a:rPr lang="zh-CN" altLang="en-US" dirty="0">
                <a:latin typeface="Times New Roman" charset="0"/>
                <a:cs typeface="Times New Roman" charset="0"/>
              </a:rPr>
              <a:t>在发射功率为</a:t>
            </a:r>
            <a:r>
              <a:rPr lang="en-US" altLang="zh-CN" dirty="0">
                <a:latin typeface="Times New Roman" charset="0"/>
                <a:cs typeface="Times New Roman" charset="0"/>
              </a:rPr>
              <a:t>0dBm</a:t>
            </a:r>
            <a:r>
              <a:rPr lang="zh-CN" altLang="en-US" dirty="0">
                <a:latin typeface="Times New Roman" charset="0"/>
                <a:cs typeface="Times New Roman" charset="0"/>
              </a:rPr>
              <a:t>的情况下，</a:t>
            </a:r>
            <a:r>
              <a:rPr lang="en-US" altLang="zh-CN" dirty="0">
                <a:latin typeface="Times New Roman" charset="0"/>
                <a:cs typeface="Times New Roman" charset="0"/>
              </a:rPr>
              <a:t>Bluetooth</a:t>
            </a:r>
            <a:r>
              <a:rPr lang="zh-CN" altLang="en-US" dirty="0">
                <a:latin typeface="Times New Roman" charset="0"/>
                <a:cs typeface="Times New Roman" charset="0"/>
              </a:rPr>
              <a:t>通常能有</a:t>
            </a:r>
            <a:r>
              <a:rPr lang="en-US" altLang="zh-CN" dirty="0">
                <a:latin typeface="Times New Roman" charset="0"/>
                <a:cs typeface="Times New Roman" charset="0"/>
              </a:rPr>
              <a:t>10m</a:t>
            </a:r>
            <a:r>
              <a:rPr lang="zh-CN" altLang="en-US" dirty="0">
                <a:latin typeface="Times New Roman" charset="0"/>
                <a:cs typeface="Times New Roman" charset="0"/>
              </a:rPr>
              <a:t>作用范围，而基于</a:t>
            </a:r>
            <a:r>
              <a:rPr lang="en-US" altLang="zh-CN" dirty="0">
                <a:latin typeface="Times New Roman" charset="0"/>
                <a:cs typeface="Times New Roman" charset="0"/>
              </a:rPr>
              <a:t>IEEE 802.15.4</a:t>
            </a:r>
            <a:r>
              <a:rPr lang="zh-CN" altLang="en-US" dirty="0">
                <a:latin typeface="Times New Roman" charset="0"/>
                <a:cs typeface="Times New Roman" charset="0"/>
              </a:rPr>
              <a:t>的</a:t>
            </a:r>
            <a:r>
              <a:rPr lang="en-US" altLang="zh-CN" dirty="0">
                <a:latin typeface="Times New Roman" charset="0"/>
                <a:cs typeface="Times New Roman" charset="0"/>
              </a:rPr>
              <a:t>ZigBee</a:t>
            </a:r>
            <a:r>
              <a:rPr lang="zh-CN" altLang="en-US" dirty="0">
                <a:latin typeface="Times New Roman" charset="0"/>
                <a:cs typeface="Times New Roman" charset="0"/>
              </a:rPr>
              <a:t>在室内通常能达到</a:t>
            </a:r>
            <a:r>
              <a:rPr lang="en-US" altLang="zh-CN" dirty="0">
                <a:latin typeface="Times New Roman" charset="0"/>
                <a:cs typeface="Times New Roman" charset="0"/>
              </a:rPr>
              <a:t>30~50m</a:t>
            </a:r>
            <a:r>
              <a:rPr lang="zh-CN" altLang="en-US" dirty="0">
                <a:latin typeface="Times New Roman" charset="0"/>
                <a:cs typeface="Times New Roman" charset="0"/>
              </a:rPr>
              <a:t>作用距离，在室外如果障碍物较少，甚至可以达到</a:t>
            </a:r>
            <a:r>
              <a:rPr lang="en-US" altLang="zh-CN" dirty="0">
                <a:latin typeface="Times New Roman" charset="0"/>
                <a:cs typeface="Times New Roman" charset="0"/>
              </a:rPr>
              <a:t>100m</a:t>
            </a:r>
            <a:r>
              <a:rPr lang="zh-CN" altLang="en-US" dirty="0">
                <a:latin typeface="Times New Roman" charset="0"/>
                <a:cs typeface="Times New Roman" charset="0"/>
              </a:rPr>
              <a:t>作用距离。</a:t>
            </a:r>
            <a:endParaRPr lang="en-US" altLang="zh-CN" dirty="0">
              <a:latin typeface="Times New Roman" charset="0"/>
              <a:cs typeface="Times New Roman" charset="0"/>
            </a:endParaRPr>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40</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物理层</a:t>
            </a:r>
          </a:p>
        </p:txBody>
      </p:sp>
      <p:pic>
        <p:nvPicPr>
          <p:cNvPr id="5" name="Picture 2" descr="http://mobilecomputing.ctocio.com.cn/imagelist/2007/341/8156fg6wi2w7.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694970" y="1827090"/>
            <a:ext cx="4968875" cy="3762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1"/>
          <p:cNvSpPr>
            <a:spLocks noChangeArrowheads="1"/>
          </p:cNvSpPr>
          <p:nvPr/>
        </p:nvSpPr>
        <p:spPr bwMode="auto">
          <a:xfrm>
            <a:off x="4776058" y="5589465"/>
            <a:ext cx="364648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zh-CN" altLang="en-US" b="1"/>
              <a:t>几种无线通信技术抗干扰性能比较</a:t>
            </a:r>
          </a:p>
        </p:txBody>
      </p:sp>
    </p:spTree>
    <p:extLst>
      <p:ext uri="{BB962C8B-B14F-4D97-AF65-F5344CB8AC3E}">
        <p14:creationId xmlns:p14="http://schemas.microsoft.com/office/powerpoint/2010/main" val="3826795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buFont typeface="Arial"/>
              <a:buChar char="•"/>
            </a:pPr>
            <a:r>
              <a:rPr lang="zh-CN" altLang="en-US" dirty="0">
                <a:solidFill>
                  <a:srgbClr val="C00000"/>
                </a:solidFill>
                <a:latin typeface="微软雅黑"/>
                <a:ea typeface="微软雅黑"/>
                <a:cs typeface="微软雅黑"/>
              </a:rPr>
              <a:t>介质访问控制层（</a:t>
            </a:r>
            <a:r>
              <a:rPr lang="en-US" altLang="zh-CN" dirty="0">
                <a:solidFill>
                  <a:srgbClr val="C00000"/>
                </a:solidFill>
                <a:latin typeface="微软雅黑"/>
                <a:ea typeface="微软雅黑"/>
                <a:cs typeface="微软雅黑"/>
              </a:rPr>
              <a:t>MAC</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控制和协调节点使用物理层的信道来发送</a:t>
            </a:r>
            <a:r>
              <a:rPr lang="en-US" altLang="zh-CN" dirty="0">
                <a:latin typeface="微软雅黑"/>
                <a:ea typeface="微软雅黑"/>
                <a:cs typeface="微软雅黑"/>
              </a:rPr>
              <a:t>MAC</a:t>
            </a:r>
            <a:r>
              <a:rPr lang="zh-CN" altLang="en-US" dirty="0">
                <a:latin typeface="微软雅黑"/>
                <a:ea typeface="微软雅黑"/>
                <a:cs typeface="微软雅黑"/>
              </a:rPr>
              <a:t>层的包，这一层负责提供接口来访问物理层信道。</a:t>
            </a:r>
            <a:endParaRPr lang="en-US" altLang="zh-CN" dirty="0">
              <a:latin typeface="微软雅黑"/>
              <a:ea typeface="微软雅黑"/>
              <a:cs typeface="微软雅黑"/>
            </a:endParaRPr>
          </a:p>
          <a:p>
            <a:pPr>
              <a:buFont typeface="Arial"/>
              <a:buChar char="•"/>
            </a:pPr>
            <a:r>
              <a:rPr lang="en-US" altLang="zh-CN" dirty="0">
                <a:latin typeface="微软雅黑"/>
                <a:ea typeface="微软雅黑"/>
                <a:cs typeface="微软雅黑"/>
              </a:rPr>
              <a:t>IEEE 802.15.4</a:t>
            </a:r>
            <a:r>
              <a:rPr lang="zh-CN" altLang="en-US" dirty="0">
                <a:latin typeface="微软雅黑"/>
                <a:ea typeface="微软雅黑"/>
                <a:cs typeface="微软雅黑"/>
              </a:rPr>
              <a:t>采用</a:t>
            </a:r>
            <a:r>
              <a:rPr lang="zh-CN" altLang="en-US" u="sng" dirty="0">
                <a:latin typeface="微软雅黑"/>
                <a:ea typeface="微软雅黑"/>
                <a:cs typeface="微软雅黑"/>
              </a:rPr>
              <a:t>载波侦听多路访问方式</a:t>
            </a:r>
            <a:r>
              <a:rPr lang="en-US" altLang="zh-CN" u="sng" dirty="0">
                <a:latin typeface="微软雅黑"/>
                <a:ea typeface="微软雅黑"/>
                <a:cs typeface="微软雅黑"/>
              </a:rPr>
              <a:t>(CSMA/CA)</a:t>
            </a:r>
            <a:r>
              <a:rPr lang="zh-CN" altLang="en-US" dirty="0">
                <a:latin typeface="微软雅黑"/>
                <a:ea typeface="微软雅黑"/>
                <a:cs typeface="微软雅黑"/>
              </a:rPr>
              <a:t>，与</a:t>
            </a:r>
            <a:r>
              <a:rPr lang="en-US" altLang="zh-CN" dirty="0">
                <a:latin typeface="微软雅黑"/>
                <a:ea typeface="微软雅黑"/>
                <a:cs typeface="微软雅黑"/>
              </a:rPr>
              <a:t>IEEE 802.11</a:t>
            </a:r>
            <a:r>
              <a:rPr lang="zh-CN" altLang="en-US" dirty="0">
                <a:latin typeface="微软雅黑"/>
                <a:ea typeface="微软雅黑"/>
                <a:cs typeface="微软雅黑"/>
              </a:rPr>
              <a:t>（</a:t>
            </a:r>
            <a:r>
              <a:rPr lang="en-US" altLang="zh-CN" dirty="0">
                <a:latin typeface="微软雅黑"/>
                <a:ea typeface="微软雅黑"/>
                <a:cs typeface="微软雅黑"/>
              </a:rPr>
              <a:t>Wi-Fi</a:t>
            </a:r>
            <a:r>
              <a:rPr lang="zh-CN" altLang="en-US" dirty="0">
                <a:latin typeface="微软雅黑"/>
                <a:ea typeface="微软雅黑"/>
                <a:cs typeface="微软雅黑"/>
              </a:rPr>
              <a:t>）类似。</a:t>
            </a:r>
            <a:endParaRPr lang="en-US" altLang="zh-CN" dirty="0">
              <a:latin typeface="微软雅黑"/>
              <a:ea typeface="微软雅黑"/>
              <a:cs typeface="微软雅黑"/>
            </a:endParaRPr>
          </a:p>
          <a:p>
            <a:pPr lvl="1">
              <a:buFont typeface="Arial"/>
              <a:buChar char="•"/>
            </a:pPr>
            <a:r>
              <a:rPr lang="zh-CN" altLang="en-US" dirty="0">
                <a:latin typeface="微软雅黑"/>
                <a:ea typeface="微软雅黑"/>
                <a:cs typeface="微软雅黑"/>
              </a:rPr>
              <a:t>传输之前，先侦听介质中是否有使用同一信道的载波存在，若不存在说明信道空闲，将直接进入数据传输状态；</a:t>
            </a:r>
            <a:endParaRPr lang="en-US" altLang="zh-CN" dirty="0">
              <a:latin typeface="微软雅黑"/>
              <a:ea typeface="微软雅黑"/>
              <a:cs typeface="微软雅黑"/>
            </a:endParaRPr>
          </a:p>
          <a:p>
            <a:pPr lvl="1">
              <a:buFont typeface="Arial"/>
              <a:buChar char="•"/>
            </a:pPr>
            <a:r>
              <a:rPr lang="zh-CN" altLang="en-US" dirty="0">
                <a:latin typeface="微软雅黑"/>
                <a:ea typeface="微软雅黑"/>
                <a:cs typeface="微软雅黑"/>
              </a:rPr>
              <a:t>若系统检测到存在载波，则在随机退避一段时间后重新检测信道，退避的时间长短由具体的协议指定。</a:t>
            </a: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41</a:t>
            </a:fld>
            <a:endParaRPr lang="zh-CN" altLang="en-US" dirty="0"/>
          </a:p>
        </p:txBody>
      </p:sp>
      <p:sp>
        <p:nvSpPr>
          <p:cNvPr id="4" name="标题 3"/>
          <p:cNvSpPr>
            <a:spLocks noGrp="1"/>
          </p:cNvSpPr>
          <p:nvPr>
            <p:ph type="title"/>
          </p:nvPr>
        </p:nvSpPr>
        <p:spPr>
          <a:xfrm>
            <a:off x="644523" y="304800"/>
            <a:ext cx="6584708" cy="995679"/>
          </a:xfrm>
        </p:spPr>
        <p:txBody>
          <a:bodyPr/>
          <a:lstStyle/>
          <a:p>
            <a:r>
              <a:rPr kumimoji="1" lang="en-US" altLang="zh-CN" dirty="0"/>
              <a:t>ZigBee</a:t>
            </a:r>
            <a:r>
              <a:rPr kumimoji="1" lang="zh-CN" altLang="en-US" dirty="0"/>
              <a:t>介质访问控制层</a:t>
            </a:r>
          </a:p>
        </p:txBody>
      </p:sp>
    </p:spTree>
    <p:extLst>
      <p:ext uri="{BB962C8B-B14F-4D97-AF65-F5344CB8AC3E}">
        <p14:creationId xmlns:p14="http://schemas.microsoft.com/office/powerpoint/2010/main" val="1406800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buFont typeface="Arial"/>
              <a:buChar char="•"/>
            </a:pPr>
            <a:r>
              <a:rPr lang="en-US" altLang="zh-CN" dirty="0">
                <a:latin typeface="微软雅黑"/>
                <a:ea typeface="微软雅黑"/>
                <a:cs typeface="微软雅黑"/>
              </a:rPr>
              <a:t>IEEE 802.15.4</a:t>
            </a:r>
            <a:r>
              <a:rPr lang="zh-CN" altLang="en-US" dirty="0">
                <a:latin typeface="微软雅黑"/>
                <a:ea typeface="微软雅黑"/>
                <a:cs typeface="微软雅黑"/>
              </a:rPr>
              <a:t>还定义了两种器件：</a:t>
            </a:r>
            <a:r>
              <a:rPr lang="zh-CN" altLang="en-US" u="sng" dirty="0">
                <a:latin typeface="微软雅黑"/>
                <a:ea typeface="微软雅黑"/>
                <a:cs typeface="微软雅黑"/>
              </a:rPr>
              <a:t>全功能器件</a:t>
            </a:r>
            <a:r>
              <a:rPr lang="en-US" altLang="zh-CN" u="sng" dirty="0">
                <a:latin typeface="微软雅黑"/>
                <a:ea typeface="微软雅黑"/>
                <a:cs typeface="微软雅黑"/>
              </a:rPr>
              <a:t>(FFD</a:t>
            </a:r>
            <a:r>
              <a:rPr lang="zh-CN" altLang="en-US" u="sng" dirty="0">
                <a:latin typeface="微软雅黑"/>
                <a:ea typeface="微软雅黑"/>
                <a:cs typeface="微软雅黑"/>
              </a:rPr>
              <a:t>，</a:t>
            </a:r>
            <a:r>
              <a:rPr lang="en-US" altLang="zh-CN" u="sng" dirty="0">
                <a:latin typeface="微软雅黑"/>
                <a:ea typeface="微软雅黑"/>
                <a:cs typeface="微软雅黑"/>
              </a:rPr>
              <a:t>Full-Function Device)</a:t>
            </a:r>
            <a:r>
              <a:rPr lang="zh-CN" altLang="en-US" dirty="0">
                <a:latin typeface="微软雅黑"/>
                <a:ea typeface="微软雅黑"/>
                <a:cs typeface="微软雅黑"/>
              </a:rPr>
              <a:t>和</a:t>
            </a:r>
            <a:r>
              <a:rPr lang="zh-CN" altLang="en-US" u="sng" dirty="0">
                <a:latin typeface="微软雅黑"/>
                <a:ea typeface="微软雅黑"/>
                <a:cs typeface="微软雅黑"/>
              </a:rPr>
              <a:t>简化功能器件</a:t>
            </a:r>
            <a:r>
              <a:rPr lang="en-US" altLang="zh-CN" u="sng" dirty="0">
                <a:latin typeface="微软雅黑"/>
                <a:ea typeface="微软雅黑"/>
                <a:cs typeface="微软雅黑"/>
              </a:rPr>
              <a:t>(RFD</a:t>
            </a:r>
            <a:r>
              <a:rPr lang="zh-CN" altLang="en-US" u="sng" dirty="0">
                <a:latin typeface="微软雅黑"/>
                <a:ea typeface="微软雅黑"/>
                <a:cs typeface="微软雅黑"/>
              </a:rPr>
              <a:t>，</a:t>
            </a:r>
            <a:r>
              <a:rPr lang="en-US" altLang="zh-CN" u="sng" dirty="0">
                <a:latin typeface="微软雅黑"/>
                <a:ea typeface="微软雅黑"/>
                <a:cs typeface="微软雅黑"/>
              </a:rPr>
              <a:t>Reduced-function Device)</a:t>
            </a:r>
            <a:r>
              <a:rPr lang="zh-CN" altLang="en-US" dirty="0">
                <a:latin typeface="微软雅黑"/>
                <a:ea typeface="微软雅黑"/>
                <a:cs typeface="微软雅黑"/>
              </a:rPr>
              <a:t>。</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全功能器件可以作为协调者的角色控制所有关联的简化功能器件的同步。</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简化功能器件只能和与其关联的全功能器件互通。</a:t>
            </a:r>
            <a:endParaRPr lang="en-US" altLang="zh-CN" dirty="0">
              <a:latin typeface="微软雅黑"/>
              <a:ea typeface="微软雅黑"/>
              <a:cs typeface="微软雅黑"/>
            </a:endParaRPr>
          </a:p>
          <a:p>
            <a:pPr algn="just">
              <a:buFont typeface="Arial"/>
              <a:buChar char="•"/>
            </a:pPr>
            <a:r>
              <a:rPr lang="en-US" altLang="zh-CN" dirty="0">
                <a:latin typeface="微软雅黑"/>
                <a:ea typeface="微软雅黑"/>
                <a:cs typeface="微软雅黑"/>
              </a:rPr>
              <a:t>IEEE 802.15.4/ZigBee</a:t>
            </a:r>
            <a:r>
              <a:rPr lang="zh-CN" altLang="en-US" dirty="0">
                <a:latin typeface="微软雅黑"/>
                <a:ea typeface="微软雅黑"/>
                <a:cs typeface="微软雅黑"/>
              </a:rPr>
              <a:t>目前支持三种网络拓扑结构，分别为星型（</a:t>
            </a:r>
            <a:r>
              <a:rPr lang="en-US" altLang="zh-CN" dirty="0">
                <a:latin typeface="微软雅黑"/>
                <a:ea typeface="微软雅黑"/>
                <a:cs typeface="微软雅黑"/>
              </a:rPr>
              <a:t>star</a:t>
            </a:r>
            <a:r>
              <a:rPr lang="zh-CN" altLang="en-US" dirty="0">
                <a:latin typeface="微软雅黑"/>
                <a:ea typeface="微软雅黑"/>
                <a:cs typeface="微软雅黑"/>
              </a:rPr>
              <a:t>）、树形（</a:t>
            </a:r>
            <a:r>
              <a:rPr lang="en-US" altLang="zh-CN" dirty="0">
                <a:latin typeface="微软雅黑"/>
                <a:ea typeface="微软雅黑"/>
                <a:cs typeface="微软雅黑"/>
              </a:rPr>
              <a:t>tree</a:t>
            </a:r>
            <a:r>
              <a:rPr lang="zh-CN" altLang="en-US" dirty="0">
                <a:latin typeface="微软雅黑"/>
                <a:ea typeface="微软雅黑"/>
                <a:cs typeface="微软雅黑"/>
              </a:rPr>
              <a:t>）和网格（</a:t>
            </a:r>
            <a:r>
              <a:rPr lang="en-US" altLang="zh-CN" dirty="0">
                <a:latin typeface="微软雅黑"/>
                <a:ea typeface="微软雅黑"/>
                <a:cs typeface="微软雅黑"/>
              </a:rPr>
              <a:t>mesh</a:t>
            </a:r>
            <a:r>
              <a:rPr lang="zh-CN" altLang="en-US" dirty="0">
                <a:latin typeface="微软雅黑"/>
                <a:ea typeface="微软雅黑"/>
                <a:cs typeface="微软雅黑"/>
              </a:rPr>
              <a:t>）拓扑。</a:t>
            </a:r>
            <a:endParaRPr lang="en-US" altLang="zh-CN" dirty="0">
              <a:latin typeface="微软雅黑"/>
              <a:ea typeface="微软雅黑"/>
              <a:cs typeface="微软雅黑"/>
            </a:endParaRPr>
          </a:p>
          <a:p>
            <a:pPr algn="just">
              <a:buFont typeface="Arial"/>
              <a:buChar char="•"/>
            </a:pPr>
            <a:r>
              <a:rPr lang="en-US" altLang="zh-CN" dirty="0">
                <a:latin typeface="微软雅黑"/>
                <a:ea typeface="微软雅黑"/>
                <a:cs typeface="微软雅黑"/>
              </a:rPr>
              <a:t>IEEE 802.15.4</a:t>
            </a:r>
            <a:r>
              <a:rPr lang="zh-CN" altLang="en-US" dirty="0">
                <a:latin typeface="微软雅黑"/>
                <a:ea typeface="微软雅黑"/>
                <a:cs typeface="微软雅黑"/>
              </a:rPr>
              <a:t>支持</a:t>
            </a:r>
            <a:r>
              <a:rPr lang="en-US" altLang="zh-CN" u="sng" dirty="0">
                <a:latin typeface="微软雅黑"/>
                <a:ea typeface="微软雅黑"/>
                <a:cs typeface="微软雅黑"/>
              </a:rPr>
              <a:t>64</a:t>
            </a:r>
            <a:r>
              <a:rPr lang="zh-CN" altLang="en-US" u="sng" dirty="0">
                <a:latin typeface="微软雅黑"/>
                <a:ea typeface="微软雅黑"/>
                <a:cs typeface="微软雅黑"/>
              </a:rPr>
              <a:t>位</a:t>
            </a:r>
            <a:r>
              <a:rPr lang="zh-CN" altLang="en-US" dirty="0">
                <a:latin typeface="微软雅黑"/>
                <a:ea typeface="微软雅黑"/>
                <a:cs typeface="微软雅黑"/>
              </a:rPr>
              <a:t>和</a:t>
            </a:r>
            <a:r>
              <a:rPr lang="en-US" altLang="zh-CN" u="sng" dirty="0">
                <a:latin typeface="微软雅黑"/>
                <a:ea typeface="微软雅黑"/>
                <a:cs typeface="微软雅黑"/>
              </a:rPr>
              <a:t>16</a:t>
            </a:r>
            <a:r>
              <a:rPr lang="zh-CN" altLang="en-US" u="sng" dirty="0">
                <a:latin typeface="微软雅黑"/>
                <a:ea typeface="微软雅黑"/>
                <a:cs typeface="微软雅黑"/>
              </a:rPr>
              <a:t>位</a:t>
            </a:r>
            <a:r>
              <a:rPr lang="zh-CN" altLang="en-US" dirty="0">
                <a:latin typeface="微软雅黑"/>
                <a:ea typeface="微软雅黑"/>
                <a:cs typeface="微软雅黑"/>
              </a:rPr>
              <a:t>的两种地址结构，</a:t>
            </a:r>
            <a:r>
              <a:rPr lang="en-US" altLang="zh-CN" dirty="0">
                <a:latin typeface="微软雅黑"/>
                <a:ea typeface="微软雅黑"/>
                <a:cs typeface="微软雅黑"/>
              </a:rPr>
              <a:t>64</a:t>
            </a:r>
            <a:r>
              <a:rPr lang="zh-CN" altLang="en-US" dirty="0">
                <a:latin typeface="微软雅黑"/>
                <a:ea typeface="微软雅黑"/>
                <a:cs typeface="微软雅黑"/>
              </a:rPr>
              <a:t>位的地址便于使</a:t>
            </a:r>
            <a:r>
              <a:rPr lang="en-US" altLang="zh-CN" dirty="0">
                <a:latin typeface="微软雅黑"/>
                <a:ea typeface="微软雅黑"/>
                <a:cs typeface="微软雅黑"/>
              </a:rPr>
              <a:t>IEEE 802.15.4</a:t>
            </a:r>
            <a:r>
              <a:rPr lang="zh-CN" altLang="en-US" dirty="0">
                <a:latin typeface="微软雅黑"/>
                <a:ea typeface="微软雅黑"/>
                <a:cs typeface="微软雅黑"/>
              </a:rPr>
              <a:t>与未来的</a:t>
            </a:r>
            <a:r>
              <a:rPr lang="en-US" altLang="zh-CN" dirty="0">
                <a:latin typeface="微软雅黑"/>
                <a:ea typeface="微软雅黑"/>
                <a:cs typeface="微软雅黑"/>
              </a:rPr>
              <a:t>IPv6</a:t>
            </a:r>
            <a:r>
              <a:rPr lang="zh-CN" altLang="en-US" dirty="0">
                <a:latin typeface="微软雅黑"/>
                <a:ea typeface="微软雅黑"/>
                <a:cs typeface="微软雅黑"/>
              </a:rPr>
              <a:t>相兼容，</a:t>
            </a:r>
            <a:r>
              <a:rPr lang="en-US" altLang="zh-CN" dirty="0">
                <a:latin typeface="微软雅黑"/>
                <a:ea typeface="微软雅黑"/>
                <a:cs typeface="微软雅黑"/>
              </a:rPr>
              <a:t>16</a:t>
            </a:r>
            <a:r>
              <a:rPr lang="zh-CN" altLang="en-US" dirty="0">
                <a:latin typeface="微软雅黑"/>
                <a:ea typeface="微软雅黑"/>
                <a:cs typeface="微软雅黑"/>
              </a:rPr>
              <a:t>位主要用于子网内的地址，能够支持</a:t>
            </a:r>
            <a:r>
              <a:rPr lang="en-US" altLang="zh-CN" dirty="0">
                <a:latin typeface="微软雅黑"/>
                <a:ea typeface="微软雅黑"/>
                <a:cs typeface="微软雅黑"/>
              </a:rPr>
              <a:t>65536</a:t>
            </a:r>
            <a:r>
              <a:rPr lang="zh-CN" altLang="en-US" dirty="0">
                <a:latin typeface="微软雅黑"/>
                <a:ea typeface="微软雅黑"/>
                <a:cs typeface="微软雅黑"/>
              </a:rPr>
              <a:t>个节点。</a:t>
            </a: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42</a:t>
            </a:fld>
            <a:endParaRPr lang="zh-CN" altLang="en-US" dirty="0"/>
          </a:p>
        </p:txBody>
      </p:sp>
      <p:sp>
        <p:nvSpPr>
          <p:cNvPr id="4" name="标题 3"/>
          <p:cNvSpPr>
            <a:spLocks noGrp="1"/>
          </p:cNvSpPr>
          <p:nvPr>
            <p:ph type="title"/>
          </p:nvPr>
        </p:nvSpPr>
        <p:spPr>
          <a:xfrm>
            <a:off x="644524" y="304800"/>
            <a:ext cx="6233014" cy="995679"/>
          </a:xfrm>
        </p:spPr>
        <p:txBody>
          <a:bodyPr/>
          <a:lstStyle/>
          <a:p>
            <a:r>
              <a:rPr kumimoji="1" lang="en-US" altLang="zh-CN" dirty="0"/>
              <a:t>ZigBee</a:t>
            </a:r>
            <a:r>
              <a:rPr kumimoji="1" lang="zh-CN" altLang="en-US" dirty="0"/>
              <a:t>介质访问控制层</a:t>
            </a:r>
          </a:p>
        </p:txBody>
      </p:sp>
    </p:spTree>
    <p:extLst>
      <p:ext uri="{BB962C8B-B14F-4D97-AF65-F5344CB8AC3E}">
        <p14:creationId xmlns:p14="http://schemas.microsoft.com/office/powerpoint/2010/main" val="11019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gn="ctr">
              <a:buNone/>
            </a:pPr>
            <a:r>
              <a:rPr lang="zh-CN" altLang="en-US" dirty="0">
                <a:latin typeface="微软雅黑"/>
                <a:ea typeface="微软雅黑"/>
                <a:cs typeface="微软雅黑"/>
              </a:rPr>
              <a:t>典型无线传感网节点各个模块能量消耗</a:t>
            </a:r>
          </a:p>
          <a:p>
            <a:pPr algn="ct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43</a:t>
            </a:fld>
            <a:endParaRPr lang="zh-CN" altLang="en-US" dirty="0"/>
          </a:p>
        </p:txBody>
      </p:sp>
      <p:sp>
        <p:nvSpPr>
          <p:cNvPr id="4" name="标题 3"/>
          <p:cNvSpPr>
            <a:spLocks noGrp="1"/>
          </p:cNvSpPr>
          <p:nvPr>
            <p:ph type="title"/>
          </p:nvPr>
        </p:nvSpPr>
        <p:spPr/>
        <p:txBody>
          <a:bodyPr/>
          <a:lstStyle/>
          <a:p>
            <a:r>
              <a:rPr kumimoji="1" lang="en-US" altLang="zh-CN" dirty="0"/>
              <a:t>MAC</a:t>
            </a:r>
            <a:r>
              <a:rPr kumimoji="1" lang="zh-CN" altLang="en-US" dirty="0"/>
              <a:t>层设计：</a:t>
            </a:r>
            <a:br>
              <a:rPr kumimoji="1" lang="en-US" altLang="zh-CN" dirty="0"/>
            </a:br>
            <a:r>
              <a:rPr kumimoji="1" lang="en-US" altLang="zh-CN" dirty="0"/>
              <a:t>		</a:t>
            </a:r>
            <a:r>
              <a:rPr kumimoji="1" lang="zh-CN" altLang="en-US" dirty="0"/>
              <a:t>如何降低能量消耗？</a:t>
            </a:r>
          </a:p>
        </p:txBody>
      </p:sp>
      <p:graphicFrame>
        <p:nvGraphicFramePr>
          <p:cNvPr id="5" name="表格 4"/>
          <p:cNvGraphicFramePr>
            <a:graphicFrameLocks noGrp="1"/>
          </p:cNvGraphicFramePr>
          <p:nvPr>
            <p:extLst>
              <p:ext uri="{D42A27DB-BD31-4B8C-83A1-F6EECF244321}">
                <p14:modId xmlns:p14="http://schemas.microsoft.com/office/powerpoint/2010/main" val="3723994913"/>
              </p:ext>
            </p:extLst>
          </p:nvPr>
        </p:nvGraphicFramePr>
        <p:xfrm>
          <a:off x="564173" y="2452320"/>
          <a:ext cx="8001000" cy="3597275"/>
        </p:xfrm>
        <a:graphic>
          <a:graphicData uri="http://schemas.openxmlformats.org/drawingml/2006/table">
            <a:tbl>
              <a:tblPr/>
              <a:tblGrid>
                <a:gridCol w="2667000">
                  <a:extLst>
                    <a:ext uri="{9D8B030D-6E8A-4147-A177-3AD203B41FA5}">
                      <a16:colId xmlns:a16="http://schemas.microsoft.com/office/drawing/2014/main" val="20000"/>
                    </a:ext>
                  </a:extLst>
                </a:gridCol>
                <a:gridCol w="2852738">
                  <a:extLst>
                    <a:ext uri="{9D8B030D-6E8A-4147-A177-3AD203B41FA5}">
                      <a16:colId xmlns:a16="http://schemas.microsoft.com/office/drawing/2014/main" val="20001"/>
                    </a:ext>
                  </a:extLst>
                </a:gridCol>
                <a:gridCol w="2481262">
                  <a:extLst>
                    <a:ext uri="{9D8B030D-6E8A-4147-A177-3AD203B41FA5}">
                      <a16:colId xmlns:a16="http://schemas.microsoft.com/office/drawing/2014/main" val="20002"/>
                    </a:ext>
                  </a:extLst>
                </a:gridCol>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FFFF"/>
                          </a:solidFill>
                          <a:effectLst/>
                          <a:latin typeface="微软雅黑"/>
                          <a:ea typeface="微软雅黑"/>
                          <a:cs typeface="微软雅黑"/>
                        </a:rPr>
                        <a:t>设备</a:t>
                      </a:r>
                    </a:p>
                  </a:txBody>
                  <a:tcPr marT="45728" marB="4572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FFFFFF"/>
                          </a:solidFill>
                          <a:effectLst/>
                          <a:latin typeface="微软雅黑"/>
                          <a:ea typeface="微软雅黑"/>
                          <a:cs typeface="微软雅黑"/>
                        </a:rPr>
                        <a:t>状态</a:t>
                      </a:r>
                    </a:p>
                  </a:txBody>
                  <a:tcPr marT="45728" marB="4572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rgbClr val="FFFFFF"/>
                          </a:solidFill>
                          <a:effectLst/>
                          <a:latin typeface="微软雅黑"/>
                          <a:ea typeface="微软雅黑"/>
                          <a:cs typeface="微软雅黑"/>
                        </a:rPr>
                        <a:t>电流</a:t>
                      </a:r>
                    </a:p>
                  </a:txBody>
                  <a:tcPr marT="45728" marB="4572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7200">
                <a:tc row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微软雅黑"/>
                          <a:ea typeface="微软雅黑"/>
                          <a:cs typeface="微软雅黑"/>
                        </a:rPr>
                        <a:t>CPU</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微软雅黑"/>
                          <a:ea typeface="微软雅黑"/>
                          <a:cs typeface="微软雅黑"/>
                        </a:rPr>
                        <a:t>工作</a:t>
                      </a:r>
                      <a:r>
                        <a:rPr kumimoji="0" lang="en-US" altLang="zh-CN" sz="2000" b="0" i="0" u="none" strike="noStrike" cap="none" normalizeH="0" baseline="0">
                          <a:ln>
                            <a:noFill/>
                          </a:ln>
                          <a:solidFill>
                            <a:srgbClr val="000000"/>
                          </a:solidFill>
                          <a:effectLst/>
                          <a:latin typeface="微软雅黑"/>
                          <a:ea typeface="微软雅黑"/>
                          <a:cs typeface="微软雅黑"/>
                        </a:rPr>
                        <a:t>(active)</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微软雅黑"/>
                          <a:ea typeface="微软雅黑"/>
                          <a:cs typeface="微软雅黑"/>
                        </a:rPr>
                        <a:t>1.8mA</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57200">
                <a:tc vMerge="1">
                  <a:txBody>
                    <a:bodyPr/>
                    <a:lstStyle/>
                    <a:p>
                      <a:endParaRPr lang="zh-CN" alt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微软雅黑"/>
                          <a:ea typeface="微软雅黑"/>
                          <a:cs typeface="微软雅黑"/>
                        </a:rPr>
                        <a:t>空闲</a:t>
                      </a:r>
                      <a:r>
                        <a:rPr kumimoji="0" lang="en-US" altLang="zh-CN" sz="2000" b="0" i="0" u="none" strike="noStrike" cap="none" normalizeH="0" baseline="0">
                          <a:ln>
                            <a:noFill/>
                          </a:ln>
                          <a:solidFill>
                            <a:srgbClr val="000000"/>
                          </a:solidFill>
                          <a:effectLst/>
                          <a:latin typeface="微软雅黑"/>
                          <a:ea typeface="微软雅黑"/>
                          <a:cs typeface="微软雅黑"/>
                        </a:rPr>
                        <a:t>(idle)</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微软雅黑"/>
                          <a:ea typeface="微软雅黑"/>
                          <a:cs typeface="微软雅黑"/>
                        </a:rPr>
                        <a:t>54.5</a:t>
                      </a:r>
                      <a:r>
                        <a:rPr kumimoji="0" lang="en-US" altLang="zh-CN" sz="2000" b="0" i="0" u="none" strike="noStrike" cap="none" normalizeH="0" baseline="0">
                          <a:ln>
                            <a:noFill/>
                          </a:ln>
                          <a:solidFill>
                            <a:srgbClr val="000000"/>
                          </a:solidFill>
                          <a:effectLst/>
                          <a:latin typeface="微软雅黑"/>
                          <a:ea typeface="微软雅黑"/>
                          <a:cs typeface="微软雅黑"/>
                          <a:sym typeface="Symbol" charset="0"/>
                        </a:rPr>
                        <a:t></a:t>
                      </a:r>
                      <a:r>
                        <a:rPr kumimoji="0" lang="en-US" altLang="zh-CN" sz="2000" b="0" i="0" u="none" strike="noStrike" cap="none" normalizeH="0" baseline="0">
                          <a:ln>
                            <a:noFill/>
                          </a:ln>
                          <a:solidFill>
                            <a:srgbClr val="000000"/>
                          </a:solidFill>
                          <a:effectLst/>
                          <a:latin typeface="微软雅黑"/>
                          <a:ea typeface="微软雅黑"/>
                          <a:cs typeface="微软雅黑"/>
                        </a:rPr>
                        <a:t>A</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57200">
                <a:tc row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微软雅黑"/>
                          <a:ea typeface="微软雅黑"/>
                          <a:cs typeface="微软雅黑"/>
                        </a:rPr>
                        <a:t>内置</a:t>
                      </a:r>
                      <a:r>
                        <a:rPr kumimoji="0" lang="en-US" altLang="zh-CN" sz="2000" b="0" i="0" u="none" strike="noStrike" cap="none" normalizeH="0" baseline="0">
                          <a:ln>
                            <a:noFill/>
                          </a:ln>
                          <a:solidFill>
                            <a:srgbClr val="000000"/>
                          </a:solidFill>
                          <a:effectLst/>
                          <a:latin typeface="微软雅黑"/>
                          <a:ea typeface="微软雅黑"/>
                          <a:cs typeface="微软雅黑"/>
                        </a:rPr>
                        <a:t>flash</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微软雅黑"/>
                          <a:ea typeface="微软雅黑"/>
                          <a:cs typeface="微软雅黑"/>
                        </a:rPr>
                        <a:t>编程</a:t>
                      </a:r>
                      <a:r>
                        <a:rPr kumimoji="0" lang="en-US" altLang="zh-CN" sz="2000" b="0" i="0" u="none" strike="noStrike" cap="none" normalizeH="0" baseline="0">
                          <a:ln>
                            <a:noFill/>
                          </a:ln>
                          <a:solidFill>
                            <a:srgbClr val="000000"/>
                          </a:solidFill>
                          <a:effectLst/>
                          <a:latin typeface="微软雅黑"/>
                          <a:ea typeface="微软雅黑"/>
                          <a:cs typeface="微软雅黑"/>
                        </a:rPr>
                        <a:t>(program)</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微软雅黑"/>
                          <a:ea typeface="微软雅黑"/>
                          <a:cs typeface="微软雅黑"/>
                        </a:rPr>
                        <a:t>3mA</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57200">
                <a:tc vMerge="1">
                  <a:txBody>
                    <a:bodyPr/>
                    <a:lstStyle/>
                    <a:p>
                      <a:endParaRPr lang="zh-CN" alt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微软雅黑"/>
                          <a:ea typeface="微软雅黑"/>
                          <a:cs typeface="微软雅黑"/>
                        </a:rPr>
                        <a:t>擦除</a:t>
                      </a:r>
                      <a:r>
                        <a:rPr kumimoji="0" lang="en-US" altLang="zh-CN" sz="2000" b="0" i="0" u="none" strike="noStrike" cap="none" normalizeH="0" baseline="0" dirty="0">
                          <a:ln>
                            <a:noFill/>
                          </a:ln>
                          <a:solidFill>
                            <a:srgbClr val="000000"/>
                          </a:solidFill>
                          <a:effectLst/>
                          <a:latin typeface="微软雅黑"/>
                          <a:ea typeface="微软雅黑"/>
                          <a:cs typeface="微软雅黑"/>
                        </a:rPr>
                        <a:t>(erase)</a:t>
                      </a:r>
                      <a:endParaRPr kumimoji="0" lang="zh-CN" sz="2000" b="0" i="0" u="none" strike="noStrike" cap="none" normalizeH="0" baseline="0" dirty="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微软雅黑"/>
                          <a:ea typeface="微软雅黑"/>
                          <a:cs typeface="微软雅黑"/>
                        </a:rPr>
                        <a:t>3mA</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457200">
                <a:tc rowSpan="3">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微软雅黑"/>
                          <a:ea typeface="微软雅黑"/>
                          <a:cs typeface="微软雅黑"/>
                        </a:rPr>
                        <a:t>无线收发模块</a:t>
                      </a:r>
                      <a:endParaRPr kumimoji="0" lang="en-US" alt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微软雅黑"/>
                          <a:ea typeface="微软雅黑"/>
                          <a:cs typeface="微软雅黑"/>
                        </a:rPr>
                        <a:t>发送数据（</a:t>
                      </a:r>
                      <a:r>
                        <a:rPr kumimoji="0" lang="en-US" altLang="zh-CN" sz="2000" b="0" i="0" u="none" strike="noStrike" cap="none" normalizeH="0" baseline="0">
                          <a:ln>
                            <a:noFill/>
                          </a:ln>
                          <a:solidFill>
                            <a:srgbClr val="000000"/>
                          </a:solidFill>
                          <a:effectLst/>
                          <a:latin typeface="微软雅黑"/>
                          <a:ea typeface="微软雅黑"/>
                          <a:cs typeface="微软雅黑"/>
                        </a:rPr>
                        <a:t>TX,0dBm</a:t>
                      </a:r>
                      <a:r>
                        <a:rPr kumimoji="0" lang="zh-CN" altLang="en-US" sz="2000" b="0" i="0" u="none" strike="noStrike" cap="none" normalizeH="0" baseline="0">
                          <a:ln>
                            <a:noFill/>
                          </a:ln>
                          <a:solidFill>
                            <a:srgbClr val="000000"/>
                          </a:solidFill>
                          <a:effectLst/>
                          <a:latin typeface="微软雅黑"/>
                          <a:ea typeface="微软雅黑"/>
                          <a:cs typeface="微软雅黑"/>
                        </a:rPr>
                        <a:t>）</a:t>
                      </a:r>
                      <a:endParaRPr kumimoji="0" lang="en-US" alt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微软雅黑"/>
                          <a:ea typeface="微软雅黑"/>
                          <a:cs typeface="微软雅黑"/>
                        </a:rPr>
                        <a:t>17.4mA</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457200">
                <a:tc vMerge="1">
                  <a:txBody>
                    <a:bodyPr/>
                    <a:lstStyle/>
                    <a:p>
                      <a:endParaRPr lang="zh-CN" alt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微软雅黑"/>
                          <a:ea typeface="微软雅黑"/>
                          <a:cs typeface="微软雅黑"/>
                        </a:rPr>
                        <a:t>接收数据和侦听</a:t>
                      </a:r>
                      <a:r>
                        <a:rPr kumimoji="0" lang="en-US" altLang="zh-CN" sz="2000" b="0" i="0" u="none" strike="noStrike" cap="none" normalizeH="0" baseline="0">
                          <a:ln>
                            <a:noFill/>
                          </a:ln>
                          <a:solidFill>
                            <a:srgbClr val="000000"/>
                          </a:solidFill>
                          <a:effectLst/>
                          <a:latin typeface="微软雅黑"/>
                          <a:ea typeface="微软雅黑"/>
                          <a:cs typeface="微软雅黑"/>
                        </a:rPr>
                        <a:t>(RX)</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微软雅黑"/>
                          <a:ea typeface="微软雅黑"/>
                          <a:cs typeface="微软雅黑"/>
                        </a:rPr>
                        <a:t>19.7mA</a:t>
                      </a:r>
                      <a:endParaRPr kumimoji="0" 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457200">
                <a:tc vMerge="1">
                  <a:txBody>
                    <a:bodyPr/>
                    <a:lstStyle/>
                    <a:p>
                      <a:endParaRPr lang="zh-CN" alt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a:ln>
                            <a:noFill/>
                          </a:ln>
                          <a:solidFill>
                            <a:srgbClr val="000000"/>
                          </a:solidFill>
                          <a:effectLst/>
                          <a:latin typeface="微软雅黑"/>
                          <a:ea typeface="微软雅黑"/>
                          <a:cs typeface="微软雅黑"/>
                        </a:rPr>
                        <a:t>空闲（</a:t>
                      </a:r>
                      <a:r>
                        <a:rPr kumimoji="0" lang="en-US" altLang="zh-CN" sz="2000" b="0" i="0" u="none" strike="noStrike" cap="none" normalizeH="0" baseline="0">
                          <a:ln>
                            <a:noFill/>
                          </a:ln>
                          <a:solidFill>
                            <a:srgbClr val="000000"/>
                          </a:solidFill>
                          <a:effectLst/>
                          <a:latin typeface="微软雅黑"/>
                          <a:ea typeface="微软雅黑"/>
                          <a:cs typeface="微软雅黑"/>
                        </a:rPr>
                        <a:t>idle</a:t>
                      </a:r>
                      <a:r>
                        <a:rPr kumimoji="0" lang="zh-CN" altLang="en-US" sz="2000" b="0" i="0" u="none" strike="noStrike" cap="none" normalizeH="0" baseline="0">
                          <a:ln>
                            <a:noFill/>
                          </a:ln>
                          <a:solidFill>
                            <a:srgbClr val="000000"/>
                          </a:solidFill>
                          <a:effectLst/>
                          <a:latin typeface="微软雅黑"/>
                          <a:ea typeface="微软雅黑"/>
                          <a:cs typeface="微软雅黑"/>
                        </a:rPr>
                        <a:t>）</a:t>
                      </a:r>
                      <a:endParaRPr kumimoji="0" lang="en-US" altLang="zh-CN" sz="20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微软雅黑"/>
                          <a:ea typeface="微软雅黑"/>
                          <a:cs typeface="微软雅黑"/>
                        </a:rPr>
                        <a:t>21</a:t>
                      </a:r>
                      <a:r>
                        <a:rPr kumimoji="0" lang="en-US" altLang="zh-CN" sz="2000" b="0" i="0" u="none" strike="noStrike" cap="none" normalizeH="0" baseline="0" dirty="0">
                          <a:ln>
                            <a:noFill/>
                          </a:ln>
                          <a:solidFill>
                            <a:srgbClr val="000000"/>
                          </a:solidFill>
                          <a:effectLst/>
                          <a:latin typeface="微软雅黑"/>
                          <a:ea typeface="微软雅黑"/>
                          <a:cs typeface="微软雅黑"/>
                          <a:sym typeface="Symbol" charset="0"/>
                        </a:rPr>
                        <a:t></a:t>
                      </a:r>
                      <a:r>
                        <a:rPr kumimoji="0" lang="en-US" altLang="zh-CN" sz="2000" b="0" i="0" u="none" strike="noStrike" cap="none" normalizeH="0" baseline="0" dirty="0">
                          <a:ln>
                            <a:noFill/>
                          </a:ln>
                          <a:solidFill>
                            <a:srgbClr val="000000"/>
                          </a:solidFill>
                          <a:effectLst/>
                          <a:latin typeface="微软雅黑"/>
                          <a:ea typeface="微软雅黑"/>
                          <a:cs typeface="微软雅黑"/>
                        </a:rPr>
                        <a:t>A</a:t>
                      </a:r>
                      <a:endParaRPr kumimoji="0" lang="zh-CN" sz="2000" b="0" i="0" u="none" strike="noStrike" cap="none" normalizeH="0" baseline="0" dirty="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69837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buFont typeface="Arial"/>
              <a:buChar char="•"/>
            </a:pPr>
            <a:r>
              <a:rPr lang="zh-CN" altLang="en-US" u="sng" dirty="0">
                <a:latin typeface="微软雅黑"/>
                <a:ea typeface="微软雅黑"/>
                <a:cs typeface="微软雅黑"/>
              </a:rPr>
              <a:t>无线收发模块占据大部分</a:t>
            </a:r>
            <a:r>
              <a:rPr lang="zh-CN" altLang="en-US" dirty="0">
                <a:latin typeface="微软雅黑"/>
                <a:ea typeface="微软雅黑"/>
                <a:cs typeface="微软雅黑"/>
              </a:rPr>
              <a:t>的能量消耗。</a:t>
            </a:r>
            <a:endParaRPr lang="en-US" altLang="zh-CN" dirty="0">
              <a:latin typeface="微软雅黑"/>
              <a:ea typeface="微软雅黑"/>
              <a:cs typeface="微软雅黑"/>
            </a:endParaRPr>
          </a:p>
          <a:p>
            <a:pPr algn="just">
              <a:buFont typeface="Arial"/>
              <a:buChar char="•"/>
            </a:pPr>
            <a:r>
              <a:rPr lang="zh-CN" altLang="en-US" dirty="0">
                <a:latin typeface="微软雅黑"/>
                <a:ea typeface="微软雅黑"/>
                <a:cs typeface="微软雅黑"/>
              </a:rPr>
              <a:t>无线收发器件（</a:t>
            </a:r>
            <a:r>
              <a:rPr lang="en-US" altLang="zh-CN" dirty="0">
                <a:latin typeface="微软雅黑"/>
                <a:ea typeface="微软雅黑"/>
                <a:cs typeface="微软雅黑"/>
              </a:rPr>
              <a:t>radio transceiver</a:t>
            </a:r>
            <a:r>
              <a:rPr lang="zh-CN" altLang="en-US" dirty="0">
                <a:latin typeface="微软雅黑"/>
                <a:ea typeface="微软雅黑"/>
                <a:cs typeface="微软雅黑"/>
              </a:rPr>
              <a:t>）工作时通常处于三种状态，</a:t>
            </a:r>
            <a:r>
              <a:rPr lang="zh-CN" altLang="en-US" u="sng" dirty="0">
                <a:latin typeface="微软雅黑"/>
                <a:ea typeface="微软雅黑"/>
                <a:cs typeface="微软雅黑"/>
              </a:rPr>
              <a:t>发送</a:t>
            </a:r>
            <a:r>
              <a:rPr lang="zh-CN" altLang="en-US" dirty="0">
                <a:latin typeface="微软雅黑"/>
                <a:ea typeface="微软雅黑"/>
                <a:cs typeface="微软雅黑"/>
              </a:rPr>
              <a:t>，</a:t>
            </a:r>
            <a:r>
              <a:rPr lang="zh-CN" altLang="en-US" u="sng" dirty="0">
                <a:latin typeface="微软雅黑"/>
                <a:ea typeface="微软雅黑"/>
                <a:cs typeface="微软雅黑"/>
              </a:rPr>
              <a:t>侦听</a:t>
            </a:r>
            <a:r>
              <a:rPr lang="zh-CN" altLang="en-US" dirty="0">
                <a:latin typeface="微软雅黑"/>
                <a:ea typeface="微软雅黑"/>
                <a:cs typeface="微软雅黑"/>
              </a:rPr>
              <a:t>和</a:t>
            </a:r>
            <a:r>
              <a:rPr lang="zh-CN" altLang="en-US" u="sng" dirty="0">
                <a:latin typeface="微软雅黑"/>
                <a:ea typeface="微软雅黑"/>
                <a:cs typeface="微软雅黑"/>
              </a:rPr>
              <a:t>空闲</a:t>
            </a:r>
            <a:r>
              <a:rPr lang="zh-CN" altLang="en-US" dirty="0">
                <a:latin typeface="微软雅黑"/>
                <a:ea typeface="微软雅黑"/>
                <a:cs typeface="微软雅黑"/>
              </a:rPr>
              <a:t>状态。</a:t>
            </a:r>
            <a:endParaRPr lang="en-US" altLang="zh-CN" dirty="0">
              <a:latin typeface="微软雅黑"/>
              <a:ea typeface="微软雅黑"/>
              <a:cs typeface="微软雅黑"/>
            </a:endParaRPr>
          </a:p>
          <a:p>
            <a:pPr lvl="1" algn="just">
              <a:buFont typeface="Arial"/>
              <a:buChar char="•"/>
            </a:pPr>
            <a:r>
              <a:rPr lang="zh-CN" altLang="en-US" dirty="0">
                <a:solidFill>
                  <a:srgbClr val="C00000"/>
                </a:solidFill>
                <a:latin typeface="微软雅黑"/>
                <a:ea typeface="微软雅黑"/>
                <a:cs typeface="微软雅黑"/>
              </a:rPr>
              <a:t>空闲侦听（</a:t>
            </a:r>
            <a:r>
              <a:rPr lang="en-US" altLang="zh-CN" dirty="0">
                <a:solidFill>
                  <a:srgbClr val="C00000"/>
                </a:solidFill>
                <a:latin typeface="微软雅黑"/>
                <a:ea typeface="微软雅黑"/>
                <a:cs typeface="微软雅黑"/>
              </a:rPr>
              <a:t>idle listening</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：是指节点处于侦听状态，但是并未侦听到任何数据，从而浪费掉了能量。</a:t>
            </a:r>
            <a:endParaRPr lang="en-US" altLang="zh-CN" dirty="0">
              <a:latin typeface="微软雅黑"/>
              <a:ea typeface="微软雅黑"/>
              <a:cs typeface="微软雅黑"/>
            </a:endParaRPr>
          </a:p>
          <a:p>
            <a:pPr lvl="1" algn="just">
              <a:buFont typeface="Arial"/>
              <a:buChar char="•"/>
            </a:pPr>
            <a:r>
              <a:rPr lang="zh-CN" altLang="en-US" dirty="0">
                <a:solidFill>
                  <a:srgbClr val="C00000"/>
                </a:solidFill>
                <a:latin typeface="微软雅黑"/>
                <a:ea typeface="微软雅黑"/>
                <a:cs typeface="微软雅黑"/>
              </a:rPr>
              <a:t>空闲（</a:t>
            </a:r>
            <a:r>
              <a:rPr lang="en-US" altLang="zh-CN" dirty="0">
                <a:solidFill>
                  <a:srgbClr val="C00000"/>
                </a:solidFill>
                <a:latin typeface="微软雅黑"/>
                <a:ea typeface="微软雅黑"/>
                <a:cs typeface="微软雅黑"/>
              </a:rPr>
              <a:t>idle</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：空闲状态是指节点物理地关闭一些硬件功能，从而达到较低的能耗。</a:t>
            </a:r>
            <a:endParaRPr lang="en-US" altLang="zh-CN" dirty="0">
              <a:latin typeface="微软雅黑"/>
              <a:ea typeface="微软雅黑"/>
              <a:cs typeface="微软雅黑"/>
            </a:endParaRPr>
          </a:p>
          <a:p>
            <a:pPr algn="just">
              <a:buFont typeface="Arial"/>
              <a:buChar char="•"/>
            </a:pPr>
            <a:r>
              <a:rPr lang="zh-CN" altLang="en-US" dirty="0">
                <a:latin typeface="微软雅黑"/>
                <a:ea typeface="微软雅黑"/>
                <a:cs typeface="微软雅黑"/>
              </a:rPr>
              <a:t>如何减少空闲侦听是一个无线通信协议能够适用于传感网以及其他低功耗的网络首先需要考虑的一个重要问题。</a:t>
            </a: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44</a:t>
            </a:fld>
            <a:endParaRPr lang="zh-CN" altLang="en-US" dirty="0"/>
          </a:p>
        </p:txBody>
      </p:sp>
      <p:sp>
        <p:nvSpPr>
          <p:cNvPr id="4" name="标题 3"/>
          <p:cNvSpPr>
            <a:spLocks noGrp="1"/>
          </p:cNvSpPr>
          <p:nvPr>
            <p:ph type="title"/>
          </p:nvPr>
        </p:nvSpPr>
        <p:spPr/>
        <p:txBody>
          <a:bodyPr/>
          <a:lstStyle/>
          <a:p>
            <a:r>
              <a:rPr kumimoji="1" lang="en-US" altLang="zh-CN" dirty="0"/>
              <a:t>MAC</a:t>
            </a:r>
            <a:r>
              <a:rPr kumimoji="1" lang="zh-CN" altLang="en-US" dirty="0"/>
              <a:t>层设计：</a:t>
            </a:r>
            <a:br>
              <a:rPr kumimoji="1" lang="en-US" altLang="zh-CN" dirty="0"/>
            </a:br>
            <a:r>
              <a:rPr kumimoji="1" lang="en-US" altLang="zh-CN" dirty="0"/>
              <a:t>		</a:t>
            </a:r>
            <a:r>
              <a:rPr kumimoji="1" lang="zh-CN" altLang="en-US" dirty="0"/>
              <a:t>如何降低能量消耗？</a:t>
            </a:r>
          </a:p>
        </p:txBody>
      </p:sp>
    </p:spTree>
    <p:extLst>
      <p:ext uri="{BB962C8B-B14F-4D97-AF65-F5344CB8AC3E}">
        <p14:creationId xmlns:p14="http://schemas.microsoft.com/office/powerpoint/2010/main" val="1217502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buFont typeface="Arial"/>
              <a:buChar char="•"/>
            </a:pPr>
            <a:r>
              <a:rPr lang="zh-CN" altLang="en-US" dirty="0">
                <a:latin typeface="微软雅黑"/>
                <a:ea typeface="微软雅黑"/>
                <a:cs typeface="微软雅黑"/>
              </a:rPr>
              <a:t>无线收发器件（</a:t>
            </a:r>
            <a:r>
              <a:rPr lang="en-US" altLang="zh-CN" dirty="0">
                <a:latin typeface="微软雅黑"/>
                <a:ea typeface="微软雅黑"/>
                <a:cs typeface="微软雅黑"/>
              </a:rPr>
              <a:t>radio transceiver</a:t>
            </a:r>
            <a:r>
              <a:rPr lang="zh-CN" altLang="en-US" dirty="0">
                <a:latin typeface="微软雅黑"/>
                <a:ea typeface="微软雅黑"/>
                <a:cs typeface="微软雅黑"/>
              </a:rPr>
              <a:t>）工作时通常处于三种状态（发送，侦听，空闲状态），发送和侦听状态为工作状态，</a:t>
            </a:r>
            <a:r>
              <a:rPr lang="zh-CN" altLang="en-US" u="sng" dirty="0">
                <a:latin typeface="微软雅黑"/>
                <a:ea typeface="微软雅黑"/>
                <a:cs typeface="微软雅黑"/>
              </a:rPr>
              <a:t>空闲状态浪费能量</a:t>
            </a:r>
            <a:r>
              <a:rPr lang="zh-CN" altLang="en-US" dirty="0">
                <a:latin typeface="微软雅黑"/>
                <a:ea typeface="微软雅黑"/>
                <a:cs typeface="微软雅黑"/>
              </a:rPr>
              <a:t>。</a:t>
            </a:r>
            <a:endParaRPr lang="en-US" altLang="zh-CN" dirty="0">
              <a:latin typeface="微软雅黑"/>
              <a:ea typeface="微软雅黑"/>
              <a:cs typeface="微软雅黑"/>
            </a:endParaRPr>
          </a:p>
          <a:p>
            <a:pPr>
              <a:buFont typeface="Arial"/>
              <a:buChar char="•"/>
            </a:pPr>
            <a:endParaRPr lang="en-US" altLang="zh-CN" dirty="0">
              <a:latin typeface="微软雅黑"/>
              <a:ea typeface="微软雅黑"/>
              <a:cs typeface="微软雅黑"/>
            </a:endParaRPr>
          </a:p>
          <a:p>
            <a:pPr>
              <a:buFont typeface="Arial"/>
              <a:buChar char="•"/>
            </a:pPr>
            <a:r>
              <a:rPr lang="zh-CN" altLang="en-US" dirty="0">
                <a:latin typeface="微软雅黑"/>
                <a:ea typeface="微软雅黑"/>
                <a:cs typeface="微软雅黑"/>
              </a:rPr>
              <a:t>低功率侦听协议（</a:t>
            </a:r>
            <a:r>
              <a:rPr lang="en-US" altLang="zh-CN" dirty="0">
                <a:latin typeface="微软雅黑"/>
                <a:ea typeface="微软雅黑"/>
                <a:cs typeface="微软雅黑"/>
              </a:rPr>
              <a:t>LPL</a:t>
            </a:r>
            <a:r>
              <a:rPr lang="zh-CN" altLang="en-US" dirty="0">
                <a:latin typeface="微软雅黑"/>
                <a:ea typeface="微软雅黑"/>
                <a:cs typeface="微软雅黑"/>
              </a:rPr>
              <a:t>，</a:t>
            </a:r>
            <a:r>
              <a:rPr lang="en-US" altLang="zh-CN" dirty="0">
                <a:latin typeface="微软雅黑"/>
                <a:ea typeface="微软雅黑"/>
                <a:cs typeface="微软雅黑"/>
              </a:rPr>
              <a:t>low power listening</a:t>
            </a:r>
            <a:r>
              <a:rPr lang="zh-CN" altLang="en-US" dirty="0">
                <a:latin typeface="微软雅黑"/>
                <a:ea typeface="微软雅黑"/>
                <a:cs typeface="微软雅黑"/>
              </a:rPr>
              <a:t>）</a:t>
            </a:r>
            <a:endParaRPr lang="en-US" altLang="zh-CN" dirty="0">
              <a:latin typeface="微软雅黑"/>
              <a:ea typeface="微软雅黑"/>
              <a:cs typeface="微软雅黑"/>
            </a:endParaRPr>
          </a:p>
          <a:p>
            <a:pPr lvl="1">
              <a:buFont typeface="Arial"/>
              <a:buChar char="•"/>
            </a:pPr>
            <a:r>
              <a:rPr lang="zh-CN" altLang="en-US" dirty="0">
                <a:latin typeface="微软雅黑"/>
                <a:ea typeface="微软雅黑"/>
                <a:cs typeface="微软雅黑"/>
              </a:rPr>
              <a:t>采样侦听</a:t>
            </a:r>
            <a:endParaRPr lang="en-US" altLang="zh-CN" dirty="0">
              <a:latin typeface="微软雅黑"/>
              <a:ea typeface="微软雅黑"/>
              <a:cs typeface="微软雅黑"/>
            </a:endParaRPr>
          </a:p>
          <a:p>
            <a:pPr lvl="1">
              <a:buFont typeface="Arial"/>
              <a:buChar char="•"/>
            </a:pPr>
            <a:r>
              <a:rPr lang="zh-CN" altLang="en-US" dirty="0">
                <a:latin typeface="微软雅黑"/>
                <a:ea typeface="微软雅黑"/>
                <a:cs typeface="微软雅黑"/>
              </a:rPr>
              <a:t>链路层调度</a:t>
            </a:r>
            <a:endParaRPr lang="en-US" altLang="zh-CN" dirty="0">
              <a:latin typeface="微软雅黑"/>
              <a:ea typeface="微软雅黑"/>
              <a:cs typeface="微软雅黑"/>
            </a:endParaRPr>
          </a:p>
          <a:p>
            <a:pPr lvl="1">
              <a:buFont typeface="Arial"/>
              <a:buChar char="•"/>
            </a:pPr>
            <a:endParaRPr lang="en-US" altLang="zh-CN" sz="2400" dirty="0">
              <a:latin typeface="微软雅黑"/>
              <a:ea typeface="微软雅黑"/>
              <a:cs typeface="微软雅黑"/>
            </a:endParaRPr>
          </a:p>
          <a:p>
            <a:pPr>
              <a:buFont typeface="Arial"/>
              <a:buChar char="•"/>
            </a:pPr>
            <a:r>
              <a:rPr lang="zh-CN" altLang="en-US" dirty="0">
                <a:latin typeface="微软雅黑"/>
                <a:ea typeface="微软雅黑"/>
                <a:cs typeface="微软雅黑"/>
              </a:rPr>
              <a:t>采样侦听</a:t>
            </a:r>
          </a:p>
          <a:p>
            <a:pPr lvl="1">
              <a:buFont typeface="Arial"/>
              <a:buChar char="•"/>
            </a:pPr>
            <a:r>
              <a:rPr lang="zh-CN" altLang="en-US" dirty="0">
                <a:latin typeface="微软雅黑"/>
                <a:ea typeface="微软雅黑"/>
                <a:cs typeface="微软雅黑"/>
              </a:rPr>
              <a:t>无线收发模块在没有数据的时候关闭</a:t>
            </a:r>
          </a:p>
          <a:p>
            <a:pPr lvl="1">
              <a:buFont typeface="Arial"/>
              <a:buChar char="•"/>
            </a:pPr>
            <a:r>
              <a:rPr lang="zh-CN" altLang="en-US" dirty="0">
                <a:latin typeface="微软雅黑"/>
                <a:ea typeface="微软雅黑"/>
                <a:cs typeface="微软雅黑"/>
              </a:rPr>
              <a:t>定时采样获取信道的信息</a:t>
            </a:r>
            <a:endParaRPr lang="en-US" altLang="zh-CN"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45</a:t>
            </a:fld>
            <a:endParaRPr lang="zh-CN" altLang="en-US" dirty="0"/>
          </a:p>
        </p:txBody>
      </p:sp>
      <p:sp>
        <p:nvSpPr>
          <p:cNvPr id="4" name="标题 3"/>
          <p:cNvSpPr>
            <a:spLocks noGrp="1"/>
          </p:cNvSpPr>
          <p:nvPr>
            <p:ph type="title"/>
          </p:nvPr>
        </p:nvSpPr>
        <p:spPr/>
        <p:txBody>
          <a:bodyPr/>
          <a:lstStyle/>
          <a:p>
            <a:r>
              <a:rPr kumimoji="1" lang="en-US" altLang="zh-CN" dirty="0"/>
              <a:t>MAC</a:t>
            </a:r>
            <a:r>
              <a:rPr kumimoji="1" lang="zh-CN" altLang="en-US" dirty="0"/>
              <a:t>层设计：</a:t>
            </a:r>
            <a:br>
              <a:rPr kumimoji="1" lang="en-US" altLang="zh-CN" dirty="0"/>
            </a:br>
            <a:r>
              <a:rPr kumimoji="1" lang="en-US" altLang="zh-CN" dirty="0"/>
              <a:t>		</a:t>
            </a:r>
            <a:r>
              <a:rPr kumimoji="1" lang="zh-CN" altLang="en-US" dirty="0"/>
              <a:t>如何降低能量消耗？</a:t>
            </a:r>
          </a:p>
        </p:txBody>
      </p:sp>
    </p:spTree>
    <p:extLst>
      <p:ext uri="{BB962C8B-B14F-4D97-AF65-F5344CB8AC3E}">
        <p14:creationId xmlns:p14="http://schemas.microsoft.com/office/powerpoint/2010/main" val="1138137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Arial"/>
              <a:buChar char="•"/>
            </a:pPr>
            <a:r>
              <a:rPr lang="zh-CN" altLang="en-US" dirty="0">
                <a:latin typeface="微软雅黑"/>
                <a:ea typeface="微软雅黑"/>
                <a:cs typeface="微软雅黑"/>
              </a:rPr>
              <a:t>假设采样周期为</a:t>
            </a:r>
            <a:r>
              <a:rPr lang="en-US" altLang="zh-CN" dirty="0">
                <a:latin typeface="微软雅黑"/>
                <a:ea typeface="微软雅黑"/>
                <a:cs typeface="微软雅黑"/>
              </a:rPr>
              <a:t>T</a:t>
            </a:r>
            <a:r>
              <a:rPr lang="zh-CN" altLang="en-US" dirty="0">
                <a:latin typeface="微软雅黑"/>
                <a:ea typeface="微软雅黑"/>
                <a:cs typeface="微软雅黑"/>
              </a:rPr>
              <a:t>，发送者在发送数据的时候如何保证接收者能够收到？</a:t>
            </a:r>
          </a:p>
          <a:p>
            <a:pPr lvl="1">
              <a:buFont typeface="Arial"/>
              <a:buChar char="•"/>
            </a:pPr>
            <a:r>
              <a:rPr lang="zh-CN" altLang="en-US" dirty="0">
                <a:latin typeface="微软雅黑"/>
                <a:ea typeface="微软雅黑"/>
                <a:cs typeface="微软雅黑"/>
              </a:rPr>
              <a:t>保持发送数据的时间长度不少于</a:t>
            </a:r>
            <a:r>
              <a:rPr lang="en-US" altLang="zh-CN" dirty="0">
                <a:latin typeface="微软雅黑"/>
                <a:ea typeface="微软雅黑"/>
                <a:cs typeface="微软雅黑"/>
              </a:rPr>
              <a:t>T</a:t>
            </a:r>
            <a:r>
              <a:rPr lang="zh-CN" altLang="en-US" dirty="0">
                <a:latin typeface="微软雅黑"/>
                <a:ea typeface="微软雅黑"/>
                <a:cs typeface="微软雅黑"/>
              </a:rPr>
              <a:t>的话，接收者就能够采样到发送者发送的数据</a:t>
            </a:r>
          </a:p>
          <a:p>
            <a:pPr lvl="1">
              <a:buFont typeface="Arial"/>
              <a:buChar char="•"/>
            </a:pPr>
            <a:r>
              <a:rPr lang="zh-CN" altLang="en-US" dirty="0">
                <a:latin typeface="微软雅黑"/>
                <a:ea typeface="微软雅黑"/>
                <a:cs typeface="微软雅黑"/>
              </a:rPr>
              <a:t>然后接收者调整至接收状态，正常接收数据。</a:t>
            </a:r>
          </a:p>
          <a:p>
            <a:pPr>
              <a:buFont typeface="Arial"/>
              <a:buChar char="•"/>
            </a:pPr>
            <a:endParaRPr lang="zh-CN" altLang="en-US"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46</a:t>
            </a:fld>
            <a:endParaRPr lang="zh-CN" altLang="en-US" dirty="0"/>
          </a:p>
        </p:txBody>
      </p:sp>
      <p:sp>
        <p:nvSpPr>
          <p:cNvPr id="4" name="标题 3"/>
          <p:cNvSpPr>
            <a:spLocks noGrp="1"/>
          </p:cNvSpPr>
          <p:nvPr>
            <p:ph type="title"/>
          </p:nvPr>
        </p:nvSpPr>
        <p:spPr/>
        <p:txBody>
          <a:bodyPr/>
          <a:lstStyle/>
          <a:p>
            <a:r>
              <a:rPr kumimoji="1" lang="en-US" altLang="zh-CN" dirty="0"/>
              <a:t>MAC</a:t>
            </a:r>
            <a:r>
              <a:rPr kumimoji="1" lang="zh-CN" altLang="en-US" dirty="0"/>
              <a:t>层设计：</a:t>
            </a:r>
            <a:br>
              <a:rPr kumimoji="1" lang="en-US" altLang="zh-CN" dirty="0"/>
            </a:br>
            <a:r>
              <a:rPr kumimoji="1" lang="en-US" altLang="zh-CN" dirty="0"/>
              <a:t>		</a:t>
            </a:r>
            <a:r>
              <a:rPr kumimoji="1" lang="zh-CN" altLang="en-US" dirty="0"/>
              <a:t>采样侦听的问题</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790" y="4277580"/>
            <a:ext cx="5543550" cy="150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89719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latin typeface="微软雅黑"/>
                <a:ea typeface="微软雅黑"/>
                <a:cs typeface="微软雅黑"/>
              </a:rPr>
              <a:t>仍然有问题：发送者每次发送最常需要</a:t>
            </a:r>
            <a:r>
              <a:rPr lang="zh-CN" altLang="en-US" u="sng" dirty="0">
                <a:latin typeface="微软雅黑"/>
                <a:ea typeface="微软雅黑"/>
                <a:cs typeface="微软雅黑"/>
              </a:rPr>
              <a:t>持续一个采样周期的时间</a:t>
            </a:r>
            <a:r>
              <a:rPr lang="zh-CN" altLang="en-US" dirty="0">
                <a:latin typeface="微软雅黑"/>
                <a:ea typeface="微软雅黑"/>
                <a:cs typeface="微软雅黑"/>
              </a:rPr>
              <a:t>，还是会带来不必要的能量损耗。</a:t>
            </a:r>
            <a:endParaRPr lang="en-US" altLang="zh-CN" dirty="0">
              <a:latin typeface="微软雅黑"/>
              <a:ea typeface="微软雅黑"/>
              <a:cs typeface="微软雅黑"/>
            </a:endParaRPr>
          </a:p>
          <a:p>
            <a:pPr marL="0" lvl="1"/>
            <a:r>
              <a:rPr lang="zh-CN" altLang="en-US" sz="2400" dirty="0">
                <a:latin typeface="微软雅黑"/>
                <a:ea typeface="微软雅黑"/>
                <a:cs typeface="微软雅黑"/>
              </a:rPr>
              <a:t>更好的方法：同步发送者和接收者达到更高效率→</a:t>
            </a:r>
            <a:r>
              <a:rPr lang="zh-CN" altLang="en-US" sz="2400" u="sng" dirty="0">
                <a:latin typeface="微软雅黑"/>
                <a:ea typeface="微软雅黑"/>
                <a:cs typeface="微软雅黑"/>
              </a:rPr>
              <a:t>调度</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47</a:t>
            </a:fld>
            <a:endParaRPr lang="zh-CN" altLang="en-US" dirty="0"/>
          </a:p>
        </p:txBody>
      </p:sp>
      <p:sp>
        <p:nvSpPr>
          <p:cNvPr id="4" name="标题 3"/>
          <p:cNvSpPr>
            <a:spLocks noGrp="1"/>
          </p:cNvSpPr>
          <p:nvPr>
            <p:ph type="title"/>
          </p:nvPr>
        </p:nvSpPr>
        <p:spPr/>
        <p:txBody>
          <a:bodyPr/>
          <a:lstStyle/>
          <a:p>
            <a:r>
              <a:rPr kumimoji="1" lang="en-US" altLang="zh-CN" dirty="0"/>
              <a:t>MAC</a:t>
            </a:r>
            <a:r>
              <a:rPr kumimoji="1" lang="zh-CN" altLang="en-US" dirty="0"/>
              <a:t>层设计：</a:t>
            </a:r>
            <a:br>
              <a:rPr kumimoji="1" lang="en-US" altLang="zh-CN" dirty="0"/>
            </a:br>
            <a:r>
              <a:rPr kumimoji="1" lang="en-US" altLang="zh-CN" dirty="0"/>
              <a:t>		</a:t>
            </a:r>
            <a:r>
              <a:rPr kumimoji="1" lang="zh-CN" altLang="en-US" dirty="0"/>
              <a:t>采样侦听的问题</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920" y="3286492"/>
            <a:ext cx="4679950" cy="275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3646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buFont typeface="Arial" charset="0"/>
              <a:buChar char="•"/>
            </a:pPr>
            <a:r>
              <a:rPr lang="zh-CN" altLang="en-US" dirty="0">
                <a:solidFill>
                  <a:srgbClr val="C00000"/>
                </a:solidFill>
                <a:latin typeface="微软雅黑"/>
                <a:ea typeface="微软雅黑"/>
                <a:cs typeface="微软雅黑"/>
              </a:rPr>
              <a:t>不对称链路（</a:t>
            </a:r>
            <a:r>
              <a:rPr lang="en-US" altLang="zh-CN" dirty="0">
                <a:solidFill>
                  <a:srgbClr val="C00000"/>
                </a:solidFill>
                <a:latin typeface="微软雅黑"/>
                <a:ea typeface="微软雅黑"/>
                <a:cs typeface="微软雅黑"/>
              </a:rPr>
              <a:t>asymmetric link</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：两个节点之间的通信可能有一个方向的链路质量非常好，另外一个方向的质量非常差。</a:t>
            </a:r>
            <a:endParaRPr lang="en-US" altLang="zh-CN" dirty="0">
              <a:latin typeface="微软雅黑"/>
              <a:ea typeface="微软雅黑"/>
              <a:cs typeface="微软雅黑"/>
            </a:endParaRPr>
          </a:p>
          <a:p>
            <a:pPr algn="just">
              <a:buFont typeface="Arial" charset="0"/>
              <a:buChar char="•"/>
            </a:pPr>
            <a:r>
              <a:rPr lang="zh-CN" altLang="en-US" dirty="0">
                <a:solidFill>
                  <a:srgbClr val="C00000"/>
                </a:solidFill>
                <a:latin typeface="微软雅黑"/>
                <a:ea typeface="微软雅黑"/>
                <a:cs typeface="微软雅黑"/>
              </a:rPr>
              <a:t>中间链路（</a:t>
            </a:r>
            <a:r>
              <a:rPr lang="en-US" altLang="zh-CN" dirty="0">
                <a:solidFill>
                  <a:srgbClr val="C00000"/>
                </a:solidFill>
                <a:latin typeface="微软雅黑"/>
                <a:ea typeface="微软雅黑"/>
                <a:cs typeface="微软雅黑"/>
              </a:rPr>
              <a:t>intermediate link</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a:t>
            </a:r>
            <a:r>
              <a:rPr lang="en-US" altLang="zh-CN" dirty="0">
                <a:latin typeface="微软雅黑"/>
                <a:ea typeface="微软雅黑"/>
                <a:cs typeface="微软雅黑"/>
              </a:rPr>
              <a:t>10%&lt;</a:t>
            </a:r>
            <a:r>
              <a:rPr lang="zh-CN" altLang="en-US" dirty="0">
                <a:latin typeface="微软雅黑"/>
                <a:ea typeface="微软雅黑"/>
                <a:cs typeface="微软雅黑"/>
              </a:rPr>
              <a:t>链路收包率</a:t>
            </a:r>
            <a:r>
              <a:rPr lang="en-US" altLang="zh-CN" dirty="0">
                <a:latin typeface="微软雅黑"/>
                <a:ea typeface="微软雅黑"/>
                <a:cs typeface="微软雅黑"/>
              </a:rPr>
              <a:t>&lt;90%</a:t>
            </a:r>
          </a:p>
          <a:p>
            <a:pPr algn="just">
              <a:buFont typeface="Arial" charset="0"/>
              <a:buChar char="•"/>
            </a:pPr>
            <a:r>
              <a:rPr lang="zh-CN" altLang="en-US" dirty="0">
                <a:solidFill>
                  <a:srgbClr val="C00000"/>
                </a:solidFill>
                <a:latin typeface="微软雅黑"/>
                <a:ea typeface="微软雅黑"/>
                <a:cs typeface="微软雅黑"/>
              </a:rPr>
              <a:t>空间相关性（</a:t>
            </a:r>
            <a:r>
              <a:rPr lang="en-US" altLang="zh-CN" dirty="0">
                <a:solidFill>
                  <a:srgbClr val="C00000"/>
                </a:solidFill>
                <a:latin typeface="微软雅黑"/>
                <a:ea typeface="微软雅黑"/>
                <a:cs typeface="微软雅黑"/>
              </a:rPr>
              <a:t>spatial correlated</a:t>
            </a:r>
            <a:r>
              <a:rPr lang="zh-CN" altLang="en-US" dirty="0">
                <a:solidFill>
                  <a:srgbClr val="C00000"/>
                </a:solidFill>
                <a:latin typeface="微软雅黑"/>
                <a:ea typeface="微软雅黑"/>
                <a:cs typeface="微软雅黑"/>
              </a:rPr>
              <a:t>）</a:t>
            </a:r>
            <a:r>
              <a:rPr lang="zh-CN" altLang="en-US" dirty="0">
                <a:latin typeface="微软雅黑"/>
                <a:ea typeface="微软雅黑"/>
                <a:cs typeface="微软雅黑"/>
              </a:rPr>
              <a:t>：位置上相近的节点通常有着相同的环境，从而导致了相似的链路特征。</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48</a:t>
            </a:fld>
            <a:endParaRPr lang="zh-CN" altLang="en-US" dirty="0"/>
          </a:p>
        </p:txBody>
      </p:sp>
      <p:sp>
        <p:nvSpPr>
          <p:cNvPr id="4" name="标题 3"/>
          <p:cNvSpPr>
            <a:spLocks noGrp="1"/>
          </p:cNvSpPr>
          <p:nvPr>
            <p:ph type="title"/>
          </p:nvPr>
        </p:nvSpPr>
        <p:spPr/>
        <p:txBody>
          <a:bodyPr/>
          <a:lstStyle/>
          <a:p>
            <a:r>
              <a:rPr kumimoji="1" lang="en-US" altLang="zh-CN" dirty="0"/>
              <a:t>MAC</a:t>
            </a:r>
            <a:r>
              <a:rPr kumimoji="1" lang="zh-CN" altLang="en-US" dirty="0"/>
              <a:t>层设计其他挑战：</a:t>
            </a:r>
            <a:br>
              <a:rPr kumimoji="1" lang="en-US" altLang="zh-CN" dirty="0"/>
            </a:br>
            <a:r>
              <a:rPr kumimoji="1" lang="en-US" altLang="zh-CN" dirty="0"/>
              <a:t>			</a:t>
            </a:r>
            <a:r>
              <a:rPr kumimoji="1" lang="zh-CN" altLang="en-US" dirty="0"/>
              <a:t>链路质量问题</a:t>
            </a:r>
          </a:p>
        </p:txBody>
      </p:sp>
    </p:spTree>
    <p:extLst>
      <p:ext uri="{BB962C8B-B14F-4D97-AF65-F5344CB8AC3E}">
        <p14:creationId xmlns:p14="http://schemas.microsoft.com/office/powerpoint/2010/main" val="1286973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buFont typeface="Arial"/>
              <a:buChar char="•"/>
            </a:pPr>
            <a:r>
              <a:rPr lang="zh-CN" altLang="en-US" dirty="0">
                <a:latin typeface="微软雅黑"/>
                <a:ea typeface="微软雅黑"/>
                <a:cs typeface="微软雅黑"/>
              </a:rPr>
              <a:t>网络层功能：路由，新节点和路径的发现，决定一个节点属于某一个子网络等。</a:t>
            </a:r>
            <a:endParaRPr lang="en-US" altLang="zh-CN" dirty="0">
              <a:latin typeface="微软雅黑"/>
              <a:ea typeface="微软雅黑"/>
              <a:cs typeface="微软雅黑"/>
            </a:endParaRPr>
          </a:p>
          <a:p>
            <a:pPr>
              <a:buFont typeface="Arial"/>
              <a:buChar char="•"/>
            </a:pPr>
            <a:endParaRPr lang="en-US" altLang="zh-CN" dirty="0">
              <a:latin typeface="微软雅黑"/>
              <a:ea typeface="微软雅黑"/>
              <a:cs typeface="微软雅黑"/>
            </a:endParaRPr>
          </a:p>
          <a:p>
            <a:pPr>
              <a:buFont typeface="Arial"/>
              <a:buChar char="•"/>
            </a:pPr>
            <a:r>
              <a:rPr lang="en-US" altLang="zh-CN" dirty="0">
                <a:latin typeface="微软雅黑"/>
                <a:ea typeface="微软雅黑"/>
                <a:cs typeface="微软雅黑"/>
              </a:rPr>
              <a:t>ZigBee</a:t>
            </a:r>
            <a:r>
              <a:rPr lang="zh-CN" altLang="en-US" dirty="0">
                <a:latin typeface="微软雅黑"/>
                <a:ea typeface="微软雅黑"/>
                <a:cs typeface="微软雅黑"/>
              </a:rPr>
              <a:t>网络层采用</a:t>
            </a:r>
            <a:r>
              <a:rPr lang="zh-CN" altLang="en-US" u="sng" dirty="0">
                <a:latin typeface="微软雅黑"/>
                <a:ea typeface="微软雅黑"/>
                <a:cs typeface="微软雅黑"/>
              </a:rPr>
              <a:t>距离矢量路由协议（</a:t>
            </a:r>
            <a:r>
              <a:rPr lang="en-US" altLang="zh-CN" u="sng" dirty="0">
                <a:latin typeface="微软雅黑"/>
                <a:ea typeface="微软雅黑"/>
                <a:cs typeface="微软雅黑"/>
              </a:rPr>
              <a:t>AODV</a:t>
            </a:r>
            <a:r>
              <a:rPr lang="zh-CN" altLang="en-US" u="sng" dirty="0">
                <a:latin typeface="微软雅黑"/>
                <a:ea typeface="微软雅黑"/>
                <a:cs typeface="微软雅黑"/>
              </a:rPr>
              <a:t>）</a:t>
            </a:r>
            <a:endParaRPr lang="en-US" altLang="zh-CN" u="sng" dirty="0">
              <a:latin typeface="微软雅黑"/>
              <a:ea typeface="微软雅黑"/>
              <a:cs typeface="微软雅黑"/>
            </a:endParaRPr>
          </a:p>
          <a:p>
            <a:pPr lvl="1">
              <a:buFont typeface="Arial"/>
              <a:buChar char="•"/>
            </a:pPr>
            <a:r>
              <a:rPr lang="zh-CN" altLang="en-US" dirty="0">
                <a:latin typeface="微软雅黑"/>
                <a:ea typeface="微软雅黑"/>
                <a:cs typeface="微软雅黑"/>
              </a:rPr>
              <a:t>源节点广播一个路由请求给它的所有邻居</a:t>
            </a:r>
            <a:endParaRPr lang="en-US" altLang="zh-CN" dirty="0">
              <a:latin typeface="微软雅黑"/>
              <a:ea typeface="微软雅黑"/>
              <a:cs typeface="微软雅黑"/>
            </a:endParaRPr>
          </a:p>
          <a:p>
            <a:pPr lvl="1">
              <a:buFont typeface="Arial"/>
              <a:buChar char="•"/>
            </a:pPr>
            <a:r>
              <a:rPr lang="zh-CN" altLang="en-US" dirty="0">
                <a:latin typeface="微软雅黑"/>
                <a:ea typeface="微软雅黑"/>
                <a:cs typeface="微软雅黑"/>
              </a:rPr>
              <a:t>邻居节点在收到消息后，再广播收到的消息给它们的邻居，如此直到消息到达目的节点。</a:t>
            </a:r>
            <a:endParaRPr lang="en-US" altLang="zh-CN" dirty="0">
              <a:latin typeface="微软雅黑"/>
              <a:ea typeface="微软雅黑"/>
              <a:cs typeface="微软雅黑"/>
            </a:endParaRPr>
          </a:p>
          <a:p>
            <a:pPr lvl="1">
              <a:buFont typeface="Arial"/>
              <a:buChar char="•"/>
            </a:pPr>
            <a:r>
              <a:rPr lang="zh-CN" altLang="en-US" dirty="0">
                <a:latin typeface="微软雅黑"/>
                <a:ea typeface="微软雅黑"/>
                <a:cs typeface="微软雅黑"/>
              </a:rPr>
              <a:t>当目的节点收到路由请求消息以后，目的节点返回一个路由回复给源节点。</a:t>
            </a:r>
            <a:endParaRPr lang="en-US" altLang="zh-CN" dirty="0">
              <a:latin typeface="微软雅黑"/>
              <a:ea typeface="微软雅黑"/>
              <a:cs typeface="微软雅黑"/>
            </a:endParaRPr>
          </a:p>
          <a:p>
            <a:pPr lvl="1">
              <a:buFont typeface="Arial"/>
              <a:buChar char="•"/>
            </a:pPr>
            <a:r>
              <a:rPr lang="zh-CN" altLang="en-US" dirty="0">
                <a:latin typeface="微软雅黑"/>
                <a:ea typeface="微软雅黑"/>
                <a:cs typeface="微软雅黑"/>
              </a:rPr>
              <a:t>回复不再以广播方式发送到源节点，而是沿着路由请求数据包从源节点到目的节点的路径，这样源节点就可以按照这条路径发送消息到目的节点了。</a:t>
            </a: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49</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网络层</a:t>
            </a:r>
          </a:p>
        </p:txBody>
      </p:sp>
    </p:spTree>
    <p:extLst>
      <p:ext uri="{BB962C8B-B14F-4D97-AF65-F5344CB8AC3E}">
        <p14:creationId xmlns:p14="http://schemas.microsoft.com/office/powerpoint/2010/main" val="94432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5</a:t>
            </a:fld>
            <a:endParaRPr lang="zh-CN" altLang="en-US" dirty="0"/>
          </a:p>
        </p:txBody>
      </p:sp>
      <p:sp>
        <p:nvSpPr>
          <p:cNvPr id="4" name="标题 3"/>
          <p:cNvSpPr>
            <a:spLocks noGrp="1"/>
          </p:cNvSpPr>
          <p:nvPr>
            <p:ph type="title"/>
          </p:nvPr>
        </p:nvSpPr>
        <p:spPr/>
        <p:txBody>
          <a:bodyPr/>
          <a:lstStyle/>
          <a:p>
            <a:r>
              <a:rPr kumimoji="1" lang="zh-CN" altLang="en-US" dirty="0"/>
              <a:t>无线网络的组成元素（续）</a:t>
            </a:r>
          </a:p>
        </p:txBody>
      </p:sp>
      <p:grpSp>
        <p:nvGrpSpPr>
          <p:cNvPr id="5" name="组合 140"/>
          <p:cNvGrpSpPr>
            <a:grpSpLocks/>
          </p:cNvGrpSpPr>
          <p:nvPr/>
        </p:nvGrpSpPr>
        <p:grpSpPr bwMode="auto">
          <a:xfrm>
            <a:off x="395288" y="2190010"/>
            <a:ext cx="4573587" cy="3943350"/>
            <a:chOff x="790575" y="1709738"/>
            <a:chExt cx="5548313" cy="4583112"/>
          </a:xfrm>
        </p:grpSpPr>
        <p:sp>
          <p:nvSpPr>
            <p:cNvPr id="6" name="Oval 5"/>
            <p:cNvSpPr>
              <a:spLocks noChangeArrowheads="1"/>
            </p:cNvSpPr>
            <p:nvPr/>
          </p:nvSpPr>
          <p:spPr bwMode="auto">
            <a:xfrm>
              <a:off x="4582532" y="4667358"/>
              <a:ext cx="1756356" cy="1625492"/>
            </a:xfrm>
            <a:prstGeom prst="ellipse">
              <a:avLst/>
            </a:prstGeom>
            <a:solidFill>
              <a:srgbClr val="99CCFF"/>
            </a:solidFill>
            <a:ln w="9525">
              <a:noFill/>
              <a:round/>
              <a:headEnd/>
              <a:tailEnd/>
            </a:ln>
          </p:spPr>
          <p:txBody>
            <a:bodyPr wrap="none" anchor="ctr"/>
            <a:lstStyle/>
            <a:p>
              <a:pPr>
                <a:defRPr/>
              </a:pPr>
              <a:endParaRPr lang="zh-TW" altLang="en-US">
                <a:latin typeface="微软雅黑"/>
                <a:ea typeface="微软雅黑"/>
                <a:cs typeface="微软雅黑"/>
              </a:endParaRPr>
            </a:p>
          </p:txBody>
        </p:sp>
        <p:grpSp>
          <p:nvGrpSpPr>
            <p:cNvPr id="7" name="Group 6"/>
            <p:cNvGrpSpPr>
              <a:grpSpLocks/>
            </p:cNvGrpSpPr>
            <p:nvPr/>
          </p:nvGrpSpPr>
          <p:grpSpPr bwMode="auto">
            <a:xfrm>
              <a:off x="2701925" y="2781300"/>
              <a:ext cx="2362200" cy="1762125"/>
              <a:chOff x="3839" y="1737"/>
              <a:chExt cx="1488" cy="1110"/>
            </a:xfrm>
          </p:grpSpPr>
          <p:sp>
            <p:nvSpPr>
              <p:cNvPr id="64" name="Freeform 7"/>
              <p:cNvSpPr>
                <a:spLocks/>
              </p:cNvSpPr>
              <p:nvPr/>
            </p:nvSpPr>
            <p:spPr bwMode="auto">
              <a:xfrm>
                <a:off x="3836" y="1737"/>
                <a:ext cx="1488" cy="1110"/>
              </a:xfrm>
              <a:custGeom>
                <a:avLst/>
                <a:gdLst>
                  <a:gd name="T0" fmla="*/ 1 w 2135"/>
                  <a:gd name="T1" fmla="*/ 1 h 1662"/>
                  <a:gd name="T2" fmla="*/ 1 w 2135"/>
                  <a:gd name="T3" fmla="*/ 1 h 1662"/>
                  <a:gd name="T4" fmla="*/ 2 w 2135"/>
                  <a:gd name="T5" fmla="*/ 1 h 1662"/>
                  <a:gd name="T6" fmla="*/ 4 w 2135"/>
                  <a:gd name="T7" fmla="*/ 1 h 1662"/>
                  <a:gd name="T8" fmla="*/ 6 w 2135"/>
                  <a:gd name="T9" fmla="*/ 1 h 1662"/>
                  <a:gd name="T10" fmla="*/ 6 w 2135"/>
                  <a:gd name="T11" fmla="*/ 2 h 1662"/>
                  <a:gd name="T12" fmla="*/ 5 w 2135"/>
                  <a:gd name="T13" fmla="*/ 3 h 1662"/>
                  <a:gd name="T14" fmla="*/ 2 w 2135"/>
                  <a:gd name="T15" fmla="*/ 2 h 1662"/>
                  <a:gd name="T16" fmla="*/ 1 w 2135"/>
                  <a:gd name="T17" fmla="*/ 2 h 1662"/>
                  <a:gd name="T18" fmla="*/ 1 w 2135"/>
                  <a:gd name="T19" fmla="*/ 2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w="9525">
                <a:noFill/>
                <a:round/>
                <a:headEnd/>
                <a:tailEnd/>
              </a:ln>
            </p:spPr>
            <p:txBody>
              <a:bodyPr wrap="none" anchor="ctr"/>
              <a:lstStyle/>
              <a:p>
                <a:pPr>
                  <a:defRPr/>
                </a:pPr>
                <a:endParaRPr lang="zh-CN" altLang="en-US">
                  <a:latin typeface="微软雅黑"/>
                  <a:ea typeface="微软雅黑"/>
                  <a:cs typeface="微软雅黑"/>
                </a:endParaRPr>
              </a:p>
            </p:txBody>
          </p:sp>
          <p:sp>
            <p:nvSpPr>
              <p:cNvPr id="65" name="Text Box 8"/>
              <p:cNvSpPr txBox="1">
                <a:spLocks noChangeArrowheads="1"/>
              </p:cNvSpPr>
              <p:nvPr/>
            </p:nvSpPr>
            <p:spPr bwMode="auto">
              <a:xfrm>
                <a:off x="3961" y="2106"/>
                <a:ext cx="1317" cy="294"/>
              </a:xfrm>
              <a:prstGeom prst="rect">
                <a:avLst/>
              </a:prstGeom>
              <a:noFill/>
              <a:ln>
                <a:noFill/>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2000">
                    <a:latin typeface="微软雅黑"/>
                    <a:ea typeface="微软雅黑"/>
                    <a:cs typeface="微软雅黑"/>
                  </a:rPr>
                  <a:t>公共基础网络</a:t>
                </a:r>
                <a:endParaRPr lang="en-US" altLang="zh-TW" sz="2000">
                  <a:latin typeface="微软雅黑"/>
                  <a:ea typeface="微软雅黑"/>
                  <a:cs typeface="微软雅黑"/>
                </a:endParaRPr>
              </a:p>
            </p:txBody>
          </p:sp>
        </p:grpSp>
        <p:pic>
          <p:nvPicPr>
            <p:cNvPr id="8" name="Picture 9"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138" y="5245100"/>
              <a:ext cx="21431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 name="Group 10"/>
            <p:cNvGrpSpPr>
              <a:grpSpLocks/>
            </p:cNvGrpSpPr>
            <p:nvPr/>
          </p:nvGrpSpPr>
          <p:grpSpPr bwMode="auto">
            <a:xfrm>
              <a:off x="790575" y="1709738"/>
              <a:ext cx="1755775" cy="1625600"/>
              <a:chOff x="567" y="1326"/>
              <a:chExt cx="1106" cy="1024"/>
            </a:xfrm>
          </p:grpSpPr>
          <p:sp>
            <p:nvSpPr>
              <p:cNvPr id="53" name="Oval 11"/>
              <p:cNvSpPr>
                <a:spLocks noChangeArrowheads="1"/>
              </p:cNvSpPr>
              <p:nvPr/>
            </p:nvSpPr>
            <p:spPr bwMode="auto">
              <a:xfrm>
                <a:off x="567" y="1326"/>
                <a:ext cx="1106" cy="1024"/>
              </a:xfrm>
              <a:prstGeom prst="ellipse">
                <a:avLst/>
              </a:prstGeom>
              <a:solidFill>
                <a:srgbClr val="99CCFF"/>
              </a:solidFill>
              <a:ln w="9525">
                <a:noFill/>
                <a:round/>
                <a:headEnd/>
                <a:tailEnd/>
              </a:ln>
            </p:spPr>
            <p:txBody>
              <a:bodyPr wrap="none" anchor="ctr"/>
              <a:lstStyle/>
              <a:p>
                <a:pPr>
                  <a:defRPr/>
                </a:pPr>
                <a:endParaRPr lang="zh-TW" altLang="en-US">
                  <a:latin typeface="微软雅黑"/>
                  <a:ea typeface="微软雅黑"/>
                  <a:cs typeface="微软雅黑"/>
                </a:endParaRPr>
              </a:p>
            </p:txBody>
          </p:sp>
          <p:pic>
            <p:nvPicPr>
              <p:cNvPr id="54" name="Picture 12"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solidFill>
                <a:srgbClr val="99CCFF"/>
              </a:solidFill>
              <a:ln>
                <a:noFill/>
              </a:ln>
              <a:extLst>
                <a:ext uri="{91240B29-F687-4f45-9708-019B960494DF}">
                  <a14:hiddenLine xmlns:a14="http://schemas.microsoft.com/office/drawing/2010/main" xmlns="" w="9525">
                    <a:solidFill>
                      <a:srgbClr val="000000"/>
                    </a:solidFill>
                    <a:miter lim="800000"/>
                    <a:headEnd/>
                    <a:tailEnd/>
                  </a14:hiddenLine>
                </a:ext>
              </a:extLst>
            </p:spPr>
          </p:pic>
          <p:grpSp>
            <p:nvGrpSpPr>
              <p:cNvPr id="55" name="Group 13"/>
              <p:cNvGrpSpPr>
                <a:grpSpLocks/>
              </p:cNvGrpSpPr>
              <p:nvPr/>
            </p:nvGrpSpPr>
            <p:grpSpPr bwMode="auto">
              <a:xfrm>
                <a:off x="1221" y="1447"/>
                <a:ext cx="252" cy="288"/>
                <a:chOff x="2870" y="1518"/>
                <a:chExt cx="292" cy="320"/>
              </a:xfrm>
            </p:grpSpPr>
            <p:graphicFrame>
              <p:nvGraphicFramePr>
                <p:cNvPr id="62"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4" imgW="826829" imgH="840406" progId="MS_ClipArt_Gallery.2">
                        <p:embed/>
                      </p:oleObj>
                    </mc:Choice>
                    <mc:Fallback>
                      <p:oleObj name="Clip" r:id="rId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3"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6" imgW="1268295" imgH="1199426" progId="MS_ClipArt_Gallery.2">
                        <p:embed/>
                      </p:oleObj>
                    </mc:Choice>
                    <mc:Fallback>
                      <p:oleObj name="Clip" r:id="rId6"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56" name="Group 16"/>
              <p:cNvGrpSpPr>
                <a:grpSpLocks/>
              </p:cNvGrpSpPr>
              <p:nvPr/>
            </p:nvGrpSpPr>
            <p:grpSpPr bwMode="auto">
              <a:xfrm>
                <a:off x="869" y="1379"/>
                <a:ext cx="252" cy="288"/>
                <a:chOff x="2870" y="1518"/>
                <a:chExt cx="292" cy="320"/>
              </a:xfrm>
            </p:grpSpPr>
            <p:graphicFrame>
              <p:nvGraphicFramePr>
                <p:cNvPr id="60" name="Object 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8" imgW="826829" imgH="840406" progId="MS_ClipArt_Gallery.2">
                        <p:embed/>
                      </p:oleObj>
                    </mc:Choice>
                    <mc:Fallback>
                      <p:oleObj name="Clip" r:id="rId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1" name="Object 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 imgW="1268295" imgH="1199426" progId="MS_ClipArt_Gallery.2">
                        <p:embed/>
                      </p:oleObj>
                    </mc:Choice>
                    <mc:Fallback>
                      <p:oleObj name="Clip" r:id="rId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57" name="Group 19"/>
              <p:cNvGrpSpPr>
                <a:grpSpLocks/>
              </p:cNvGrpSpPr>
              <p:nvPr/>
            </p:nvGrpSpPr>
            <p:grpSpPr bwMode="auto">
              <a:xfrm>
                <a:off x="727" y="1878"/>
                <a:ext cx="252" cy="288"/>
                <a:chOff x="2870" y="1518"/>
                <a:chExt cx="292" cy="320"/>
              </a:xfrm>
            </p:grpSpPr>
            <p:graphicFrame>
              <p:nvGraphicFramePr>
                <p:cNvPr id="58" name="Object 2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0" imgW="826829" imgH="840406" progId="MS_ClipArt_Gallery.2">
                        <p:embed/>
                      </p:oleObj>
                    </mc:Choice>
                    <mc:Fallback>
                      <p:oleObj name="Clip" r:id="rId10"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9" name="Object 2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1" imgW="1268295" imgH="1199426" progId="MS_ClipArt_Gallery.2">
                        <p:embed/>
                      </p:oleObj>
                    </mc:Choice>
                    <mc:Fallback>
                      <p:oleObj name="Clip" r:id="rId11"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sp>
          <p:nvSpPr>
            <p:cNvPr id="10" name="Line 22"/>
            <p:cNvSpPr>
              <a:spLocks noChangeShapeType="1"/>
            </p:cNvSpPr>
            <p:nvPr/>
          </p:nvSpPr>
          <p:spPr bwMode="auto">
            <a:xfrm>
              <a:off x="1818968" y="2711601"/>
              <a:ext cx="901288" cy="391151"/>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11" name="Oval 23"/>
            <p:cNvSpPr>
              <a:spLocks noChangeArrowheads="1"/>
            </p:cNvSpPr>
            <p:nvPr/>
          </p:nvSpPr>
          <p:spPr bwMode="auto">
            <a:xfrm>
              <a:off x="884940" y="3632283"/>
              <a:ext cx="1756356" cy="1625491"/>
            </a:xfrm>
            <a:prstGeom prst="ellipse">
              <a:avLst/>
            </a:prstGeom>
            <a:solidFill>
              <a:srgbClr val="99CCFF"/>
            </a:solidFill>
            <a:ln w="9525">
              <a:noFill/>
              <a:round/>
              <a:headEnd/>
              <a:tailEnd/>
            </a:ln>
          </p:spPr>
          <p:txBody>
            <a:bodyPr wrap="none" anchor="ctr"/>
            <a:lstStyle/>
            <a:p>
              <a:pPr>
                <a:defRPr/>
              </a:pPr>
              <a:endParaRPr lang="zh-TW" altLang="en-US">
                <a:latin typeface="微软雅黑"/>
                <a:ea typeface="微软雅黑"/>
                <a:cs typeface="微软雅黑"/>
              </a:endParaRPr>
            </a:p>
          </p:txBody>
        </p:sp>
        <p:pic>
          <p:nvPicPr>
            <p:cNvPr id="12" name="Picture 24"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4300538"/>
              <a:ext cx="2143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3" name="Group 25"/>
            <p:cNvGrpSpPr>
              <a:grpSpLocks/>
            </p:cNvGrpSpPr>
            <p:nvPr/>
          </p:nvGrpSpPr>
          <p:grpSpPr bwMode="auto">
            <a:xfrm>
              <a:off x="1676400" y="4651380"/>
              <a:ext cx="400050" cy="457201"/>
              <a:chOff x="2870" y="1518"/>
              <a:chExt cx="292" cy="320"/>
            </a:xfrm>
          </p:grpSpPr>
          <p:graphicFrame>
            <p:nvGraphicFramePr>
              <p:cNvPr id="51" name="Object 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2" imgW="826829" imgH="840406" progId="MS_ClipArt_Gallery.2">
                      <p:embed/>
                    </p:oleObj>
                  </mc:Choice>
                  <mc:Fallback>
                    <p:oleObj name="Clip" r:id="rId12"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2" name="Object 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3" imgW="1268295" imgH="1199426" progId="MS_ClipArt_Gallery.2">
                      <p:embed/>
                    </p:oleObj>
                  </mc:Choice>
                  <mc:Fallback>
                    <p:oleObj name="Clip" r:id="rId13"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4" name="Group 28"/>
            <p:cNvGrpSpPr>
              <a:grpSpLocks/>
            </p:cNvGrpSpPr>
            <p:nvPr/>
          </p:nvGrpSpPr>
          <p:grpSpPr bwMode="auto">
            <a:xfrm>
              <a:off x="1525588" y="3702055"/>
              <a:ext cx="400050" cy="457201"/>
              <a:chOff x="2870" y="1518"/>
              <a:chExt cx="292" cy="320"/>
            </a:xfrm>
          </p:grpSpPr>
          <p:graphicFrame>
            <p:nvGraphicFramePr>
              <p:cNvPr id="49" name="Object 2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4" imgW="826829" imgH="840406" progId="MS_ClipArt_Gallery.2">
                      <p:embed/>
                    </p:oleObj>
                  </mc:Choice>
                  <mc:Fallback>
                    <p:oleObj name="Clip" r:id="rId1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 name="Object 3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5" imgW="1268295" imgH="1199426" progId="MS_ClipArt_Gallery.2">
                      <p:embed/>
                    </p:oleObj>
                  </mc:Choice>
                  <mc:Fallback>
                    <p:oleObj name="Clip" r:id="rId15"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5" name="Group 31"/>
            <p:cNvGrpSpPr>
              <a:grpSpLocks/>
            </p:cNvGrpSpPr>
            <p:nvPr/>
          </p:nvGrpSpPr>
          <p:grpSpPr bwMode="auto">
            <a:xfrm>
              <a:off x="1139825" y="4508505"/>
              <a:ext cx="400050" cy="457201"/>
              <a:chOff x="2870" y="1518"/>
              <a:chExt cx="292" cy="320"/>
            </a:xfrm>
          </p:grpSpPr>
          <p:graphicFrame>
            <p:nvGraphicFramePr>
              <p:cNvPr id="47" name="Object 3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6" imgW="826829" imgH="840406" progId="MS_ClipArt_Gallery.2">
                      <p:embed/>
                    </p:oleObj>
                  </mc:Choice>
                  <mc:Fallback>
                    <p:oleObj name="Clip" r:id="rId16"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8" name="Object 3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7" imgW="1268295" imgH="1199426" progId="MS_ClipArt_Gallery.2">
                      <p:embed/>
                    </p:oleObj>
                  </mc:Choice>
                  <mc:Fallback>
                    <p:oleObj name="Clip" r:id="rId17"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6" name="Line 34"/>
            <p:cNvSpPr>
              <a:spLocks noChangeShapeType="1"/>
            </p:cNvSpPr>
            <p:nvPr/>
          </p:nvSpPr>
          <p:spPr bwMode="auto">
            <a:xfrm flipV="1">
              <a:off x="1840151" y="3720846"/>
              <a:ext cx="974470" cy="725105"/>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grpSp>
          <p:nvGrpSpPr>
            <p:cNvPr id="17" name="Group 35"/>
            <p:cNvGrpSpPr>
              <a:grpSpLocks/>
            </p:cNvGrpSpPr>
            <p:nvPr/>
          </p:nvGrpSpPr>
          <p:grpSpPr bwMode="auto">
            <a:xfrm>
              <a:off x="1016000" y="3960818"/>
              <a:ext cx="400050" cy="457201"/>
              <a:chOff x="2870" y="1518"/>
              <a:chExt cx="292" cy="320"/>
            </a:xfrm>
          </p:grpSpPr>
          <p:graphicFrame>
            <p:nvGraphicFramePr>
              <p:cNvPr id="45"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8" imgW="826829" imgH="840406" progId="MS_ClipArt_Gallery.2">
                      <p:embed/>
                    </p:oleObj>
                  </mc:Choice>
                  <mc:Fallback>
                    <p:oleObj name="Clip" r:id="rId1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6"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9" imgW="1268295" imgH="1199426" progId="MS_ClipArt_Gallery.2">
                      <p:embed/>
                    </p:oleObj>
                  </mc:Choice>
                  <mc:Fallback>
                    <p:oleObj name="Clip" r:id="rId1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8" name="Oval 38"/>
            <p:cNvSpPr>
              <a:spLocks noChangeArrowheads="1"/>
            </p:cNvSpPr>
            <p:nvPr/>
          </p:nvSpPr>
          <p:spPr bwMode="auto">
            <a:xfrm>
              <a:off x="3272968" y="4582485"/>
              <a:ext cx="1756356" cy="1625492"/>
            </a:xfrm>
            <a:prstGeom prst="ellipse">
              <a:avLst/>
            </a:prstGeom>
            <a:solidFill>
              <a:srgbClr val="99CCFF"/>
            </a:solidFill>
            <a:ln w="9525">
              <a:noFill/>
              <a:round/>
              <a:headEnd/>
              <a:tailEnd/>
            </a:ln>
          </p:spPr>
          <p:txBody>
            <a:bodyPr wrap="none" anchor="ctr"/>
            <a:lstStyle/>
            <a:p>
              <a:pPr>
                <a:defRPr/>
              </a:pPr>
              <a:endParaRPr lang="zh-TW" altLang="en-US">
                <a:latin typeface="微软雅黑"/>
                <a:ea typeface="微软雅黑"/>
                <a:cs typeface="微软雅黑"/>
              </a:endParaRPr>
            </a:p>
          </p:txBody>
        </p:sp>
        <p:pic>
          <p:nvPicPr>
            <p:cNvPr id="19" name="Picture 39"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700" y="5265738"/>
              <a:ext cx="2143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0" name="Group 40"/>
            <p:cNvGrpSpPr>
              <a:grpSpLocks/>
            </p:cNvGrpSpPr>
            <p:nvPr/>
          </p:nvGrpSpPr>
          <p:grpSpPr bwMode="auto">
            <a:xfrm>
              <a:off x="4064000" y="5616580"/>
              <a:ext cx="400050" cy="457201"/>
              <a:chOff x="2870" y="1518"/>
              <a:chExt cx="292" cy="320"/>
            </a:xfrm>
          </p:grpSpPr>
          <p:graphicFrame>
            <p:nvGraphicFramePr>
              <p:cNvPr id="43" name="Object 4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0" imgW="826829" imgH="840406" progId="MS_ClipArt_Gallery.2">
                      <p:embed/>
                    </p:oleObj>
                  </mc:Choice>
                  <mc:Fallback>
                    <p:oleObj name="Clip" r:id="rId20"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4" name="Object 4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1" imgW="1268295" imgH="1199426" progId="MS_ClipArt_Gallery.2">
                      <p:embed/>
                    </p:oleObj>
                  </mc:Choice>
                  <mc:Fallback>
                    <p:oleObj name="Clip" r:id="rId21"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1" name="Group 43"/>
            <p:cNvGrpSpPr>
              <a:grpSpLocks/>
            </p:cNvGrpSpPr>
            <p:nvPr/>
          </p:nvGrpSpPr>
          <p:grpSpPr bwMode="auto">
            <a:xfrm>
              <a:off x="4265613" y="4672018"/>
              <a:ext cx="400050" cy="457201"/>
              <a:chOff x="2870" y="1518"/>
              <a:chExt cx="292" cy="320"/>
            </a:xfrm>
          </p:grpSpPr>
          <p:graphicFrame>
            <p:nvGraphicFramePr>
              <p:cNvPr id="41" name="Object 4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2" imgW="826829" imgH="840406" progId="MS_ClipArt_Gallery.2">
                      <p:embed/>
                    </p:oleObj>
                  </mc:Choice>
                  <mc:Fallback>
                    <p:oleObj name="Clip" r:id="rId22"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2" name="Object 4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3" imgW="1268295" imgH="1199426" progId="MS_ClipArt_Gallery.2">
                      <p:embed/>
                    </p:oleObj>
                  </mc:Choice>
                  <mc:Fallback>
                    <p:oleObj name="Clip" r:id="rId23"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 name="Group 46"/>
            <p:cNvGrpSpPr>
              <a:grpSpLocks/>
            </p:cNvGrpSpPr>
            <p:nvPr/>
          </p:nvGrpSpPr>
          <p:grpSpPr bwMode="auto">
            <a:xfrm>
              <a:off x="3527425" y="5473705"/>
              <a:ext cx="400050" cy="457201"/>
              <a:chOff x="2870" y="1518"/>
              <a:chExt cx="292" cy="320"/>
            </a:xfrm>
          </p:grpSpPr>
          <p:graphicFrame>
            <p:nvGraphicFramePr>
              <p:cNvPr id="39" name="Object 4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4" imgW="826829" imgH="840406" progId="MS_ClipArt_Gallery.2">
                      <p:embed/>
                    </p:oleObj>
                  </mc:Choice>
                  <mc:Fallback>
                    <p:oleObj name="Clip" r:id="rId2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 name="Object 4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5" imgW="1268295" imgH="1199426" progId="MS_ClipArt_Gallery.2">
                      <p:embed/>
                    </p:oleObj>
                  </mc:Choice>
                  <mc:Fallback>
                    <p:oleObj name="Clip" r:id="rId25"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3" name="Group 49"/>
            <p:cNvGrpSpPr>
              <a:grpSpLocks/>
            </p:cNvGrpSpPr>
            <p:nvPr/>
          </p:nvGrpSpPr>
          <p:grpSpPr bwMode="auto">
            <a:xfrm>
              <a:off x="3403600" y="4926018"/>
              <a:ext cx="400050" cy="457201"/>
              <a:chOff x="2870" y="1518"/>
              <a:chExt cx="292" cy="320"/>
            </a:xfrm>
          </p:grpSpPr>
          <p:graphicFrame>
            <p:nvGraphicFramePr>
              <p:cNvPr id="37" name="Object 5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6" imgW="826829" imgH="840406" progId="MS_ClipArt_Gallery.2">
                      <p:embed/>
                    </p:oleObj>
                  </mc:Choice>
                  <mc:Fallback>
                    <p:oleObj name="Clip" r:id="rId26"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8" name="Object 5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7" imgW="1268295" imgH="1199426" progId="MS_ClipArt_Gallery.2">
                      <p:embed/>
                    </p:oleObj>
                  </mc:Choice>
                  <mc:Fallback>
                    <p:oleObj name="Clip" r:id="rId27"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4" name="Group 52"/>
            <p:cNvGrpSpPr>
              <a:grpSpLocks/>
            </p:cNvGrpSpPr>
            <p:nvPr/>
          </p:nvGrpSpPr>
          <p:grpSpPr bwMode="auto">
            <a:xfrm>
              <a:off x="5480050" y="5697543"/>
              <a:ext cx="400050" cy="457201"/>
              <a:chOff x="2870" y="1518"/>
              <a:chExt cx="292" cy="320"/>
            </a:xfrm>
          </p:grpSpPr>
          <p:graphicFrame>
            <p:nvGraphicFramePr>
              <p:cNvPr id="35" name="Object 5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8" imgW="826829" imgH="840406" progId="MS_ClipArt_Gallery.2">
                      <p:embed/>
                    </p:oleObj>
                  </mc:Choice>
                  <mc:Fallback>
                    <p:oleObj name="Clip" r:id="rId2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6" name="Object 5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9" imgW="1268295" imgH="1199426" progId="MS_ClipArt_Gallery.2">
                      <p:embed/>
                    </p:oleObj>
                  </mc:Choice>
                  <mc:Fallback>
                    <p:oleObj name="Clip" r:id="rId2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5" name="Group 55"/>
            <p:cNvGrpSpPr>
              <a:grpSpLocks/>
            </p:cNvGrpSpPr>
            <p:nvPr/>
          </p:nvGrpSpPr>
          <p:grpSpPr bwMode="auto">
            <a:xfrm>
              <a:off x="4473582" y="5164142"/>
              <a:ext cx="835026" cy="457200"/>
              <a:chOff x="3345" y="3383"/>
              <a:chExt cx="526" cy="288"/>
            </a:xfrm>
          </p:grpSpPr>
          <p:grpSp>
            <p:nvGrpSpPr>
              <p:cNvPr id="28" name="Group 56"/>
              <p:cNvGrpSpPr>
                <a:grpSpLocks/>
              </p:cNvGrpSpPr>
              <p:nvPr/>
            </p:nvGrpSpPr>
            <p:grpSpPr bwMode="auto">
              <a:xfrm>
                <a:off x="3426" y="3383"/>
                <a:ext cx="252" cy="288"/>
                <a:chOff x="2870" y="1518"/>
                <a:chExt cx="292" cy="320"/>
              </a:xfrm>
            </p:grpSpPr>
            <p:graphicFrame>
              <p:nvGraphicFramePr>
                <p:cNvPr id="33" name="Object 5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30" imgW="826829" imgH="840406" progId="MS_ClipArt_Gallery.2">
                        <p:embed/>
                      </p:oleObj>
                    </mc:Choice>
                    <mc:Fallback>
                      <p:oleObj name="Clip" r:id="rId30"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4" name="Object 5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1" imgW="1268295" imgH="1199426" progId="MS_ClipArt_Gallery.2">
                        <p:embed/>
                      </p:oleObj>
                    </mc:Choice>
                    <mc:Fallback>
                      <p:oleObj name="Clip" r:id="rId31"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29" name="Line 59"/>
              <p:cNvSpPr>
                <a:spLocks noChangeShapeType="1"/>
              </p:cNvSpPr>
              <p:nvPr/>
            </p:nvSpPr>
            <p:spPr bwMode="auto">
              <a:xfrm>
                <a:off x="3679" y="3547"/>
                <a:ext cx="192" cy="0"/>
              </a:xfrm>
              <a:prstGeom prst="line">
                <a:avLst/>
              </a:prstGeom>
              <a:noFill/>
              <a:ln w="9525">
                <a:solidFill>
                  <a:schemeClr val="tx1"/>
                </a:solidFill>
                <a:round/>
                <a:headEnd/>
                <a:tailEnd type="triangle" w="med" len="med"/>
              </a:ln>
            </p:spPr>
            <p:txBody>
              <a:bodyPr/>
              <a:lstStyle/>
              <a:p>
                <a:pPr>
                  <a:defRPr/>
                </a:pPr>
                <a:endParaRPr lang="zh-CN" altLang="en-US">
                  <a:latin typeface="微软雅黑"/>
                  <a:ea typeface="微软雅黑"/>
                  <a:cs typeface="微软雅黑"/>
                </a:endParaRPr>
              </a:p>
            </p:txBody>
          </p:sp>
          <p:sp>
            <p:nvSpPr>
              <p:cNvPr id="30" name="Line 60"/>
              <p:cNvSpPr>
                <a:spLocks noChangeShapeType="1"/>
              </p:cNvSpPr>
              <p:nvPr/>
            </p:nvSpPr>
            <p:spPr bwMode="auto">
              <a:xfrm flipH="1">
                <a:off x="3370" y="3486"/>
                <a:ext cx="120" cy="0"/>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31" name="Line 61"/>
              <p:cNvSpPr>
                <a:spLocks noChangeShapeType="1"/>
              </p:cNvSpPr>
              <p:nvPr/>
            </p:nvSpPr>
            <p:spPr bwMode="auto">
              <a:xfrm flipH="1">
                <a:off x="3381" y="3534"/>
                <a:ext cx="120" cy="0"/>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32" name="Line 62"/>
              <p:cNvSpPr>
                <a:spLocks noChangeShapeType="1"/>
              </p:cNvSpPr>
              <p:nvPr/>
            </p:nvSpPr>
            <p:spPr bwMode="auto">
              <a:xfrm flipH="1">
                <a:off x="3342" y="3576"/>
                <a:ext cx="120" cy="0"/>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grpSp>
        <p:sp>
          <p:nvSpPr>
            <p:cNvPr id="26" name="Line 63"/>
            <p:cNvSpPr>
              <a:spLocks noChangeShapeType="1"/>
            </p:cNvSpPr>
            <p:nvPr/>
          </p:nvSpPr>
          <p:spPr bwMode="auto">
            <a:xfrm flipH="1" flipV="1">
              <a:off x="4711563" y="4303883"/>
              <a:ext cx="747222" cy="1095962"/>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7" name="Line 64"/>
            <p:cNvSpPr>
              <a:spLocks noChangeShapeType="1"/>
            </p:cNvSpPr>
            <p:nvPr/>
          </p:nvSpPr>
          <p:spPr bwMode="auto">
            <a:xfrm flipH="1" flipV="1">
              <a:off x="3939305" y="4451487"/>
              <a:ext cx="177176" cy="990793"/>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grpSp>
      <p:grpSp>
        <p:nvGrpSpPr>
          <p:cNvPr id="66" name="Group 74"/>
          <p:cNvGrpSpPr>
            <a:grpSpLocks/>
          </p:cNvGrpSpPr>
          <p:nvPr/>
        </p:nvGrpSpPr>
        <p:grpSpPr bwMode="auto">
          <a:xfrm>
            <a:off x="5435600" y="1872353"/>
            <a:ext cx="3346450" cy="3400441"/>
            <a:chOff x="3369" y="569"/>
            <a:chExt cx="2108" cy="2024"/>
          </a:xfrm>
        </p:grpSpPr>
        <p:sp>
          <p:nvSpPr>
            <p:cNvPr id="67" name="Rectangle 64"/>
            <p:cNvSpPr>
              <a:spLocks noChangeArrowheads="1"/>
            </p:cNvSpPr>
            <p:nvPr/>
          </p:nvSpPr>
          <p:spPr bwMode="auto">
            <a:xfrm>
              <a:off x="3369" y="865"/>
              <a:ext cx="2108" cy="1728"/>
            </a:xfrm>
            <a:prstGeom prst="rect">
              <a:avLst/>
            </a:prstGeom>
            <a:noFill/>
            <a:ln w="28575">
              <a:solidFill>
                <a:srgbClr val="FF0000"/>
              </a:solidFill>
              <a:miter lim="800000"/>
              <a:headEnd/>
              <a:tailEnd/>
            </a:ln>
          </p:spPr>
          <p:txBody>
            <a:bodyPr wrap="none" anchor="ctr"/>
            <a:lstStyle/>
            <a:p>
              <a:pPr>
                <a:defRPr/>
              </a:pPr>
              <a:endParaRPr lang="zh-TW" altLang="en-US">
                <a:latin typeface="微软雅黑"/>
                <a:ea typeface="微软雅黑"/>
                <a:cs typeface="微软雅黑"/>
              </a:endParaRPr>
            </a:p>
          </p:txBody>
        </p:sp>
        <p:sp>
          <p:nvSpPr>
            <p:cNvPr id="68" name="Rectangle 65"/>
            <p:cNvSpPr>
              <a:spLocks noChangeArrowheads="1"/>
            </p:cNvSpPr>
            <p:nvPr/>
          </p:nvSpPr>
          <p:spPr bwMode="auto">
            <a:xfrm>
              <a:off x="3403" y="768"/>
              <a:ext cx="1205" cy="177"/>
            </a:xfrm>
            <a:prstGeom prst="rect">
              <a:avLst/>
            </a:prstGeom>
            <a:solidFill>
              <a:schemeClr val="bg1"/>
            </a:solidFill>
            <a:ln w="9525">
              <a:noFill/>
              <a:miter lim="800000"/>
              <a:headEnd/>
              <a:tailEnd/>
            </a:ln>
          </p:spPr>
          <p:txBody>
            <a:bodyPr wrap="none" anchor="ctr"/>
            <a:lstStyle/>
            <a:p>
              <a:pPr>
                <a:defRPr/>
              </a:pPr>
              <a:endParaRPr lang="zh-TW" altLang="en-US">
                <a:latin typeface="微软雅黑"/>
                <a:ea typeface="微软雅黑"/>
                <a:cs typeface="微软雅黑"/>
              </a:endParaRPr>
            </a:p>
          </p:txBody>
        </p:sp>
        <p:sp>
          <p:nvSpPr>
            <p:cNvPr id="69" name="Rectangle 66"/>
            <p:cNvSpPr>
              <a:spLocks noChangeArrowheads="1"/>
            </p:cNvSpPr>
            <p:nvPr/>
          </p:nvSpPr>
          <p:spPr bwMode="auto">
            <a:xfrm>
              <a:off x="3402" y="742"/>
              <a:ext cx="1984" cy="1625"/>
            </a:xfrm>
            <a:prstGeom prst="rect">
              <a:avLst/>
            </a:prstGeom>
            <a:noFill/>
            <a:ln>
              <a:noFill/>
            </a:ln>
          </p:spPr>
          <p:txBody>
            <a:bodyPr/>
            <a:lstStyle/>
            <a:p>
              <a:pPr marL="342900" indent="-342900">
                <a:lnSpc>
                  <a:spcPct val="90000"/>
                </a:lnSpc>
                <a:spcBef>
                  <a:spcPct val="20000"/>
                </a:spcBef>
                <a:buClr>
                  <a:schemeClr val="accent2"/>
                </a:buClr>
                <a:buSzPct val="85000"/>
                <a:buFont typeface="ZapfDingbats" charset="0"/>
                <a:buNone/>
              </a:pPr>
              <a:r>
                <a:rPr lang="en-US" altLang="zh-TW" sz="2000" dirty="0">
                  <a:latin typeface="微软雅黑"/>
                  <a:ea typeface="微软雅黑"/>
                  <a:cs typeface="微软雅黑"/>
                </a:rPr>
                <a:t> </a:t>
              </a:r>
              <a:r>
                <a:rPr lang="zh-CN" altLang="en-US" sz="2400" dirty="0">
                  <a:latin typeface="微软雅黑"/>
                  <a:ea typeface="微软雅黑"/>
                  <a:cs typeface="微软雅黑"/>
                </a:rPr>
                <a:t>基站</a:t>
              </a:r>
              <a:endParaRPr lang="en-US" altLang="zh-TW" sz="24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将用户与公共基础网络相连的设备。</a:t>
              </a:r>
              <a:endParaRPr lang="en-US" altLang="zh-CN" sz="2000" dirty="0">
                <a:latin typeface="微软雅黑"/>
                <a:ea typeface="微软雅黑"/>
                <a:cs typeface="微软雅黑"/>
              </a:endParaRPr>
            </a:p>
            <a:p>
              <a:pPr marL="800100" lvl="1"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蜂窝塔（</a:t>
              </a:r>
              <a:r>
                <a:rPr lang="en-US" altLang="zh-CN" sz="2000" dirty="0">
                  <a:latin typeface="微软雅黑"/>
                  <a:ea typeface="微软雅黑"/>
                  <a:cs typeface="微软雅黑"/>
                </a:rPr>
                <a:t>Cell Tower</a:t>
              </a:r>
              <a:r>
                <a:rPr lang="zh-CN" altLang="en-US" sz="2000" dirty="0">
                  <a:latin typeface="微软雅黑"/>
                  <a:ea typeface="微软雅黑"/>
                  <a:cs typeface="微软雅黑"/>
                </a:rPr>
                <a:t>）</a:t>
              </a:r>
              <a:endParaRPr lang="en-US" altLang="zh-CN" sz="2000" dirty="0">
                <a:latin typeface="微软雅黑"/>
                <a:ea typeface="微软雅黑"/>
                <a:cs typeface="微软雅黑"/>
              </a:endParaRPr>
            </a:p>
            <a:p>
              <a:pPr marL="800100" lvl="1" indent="-342900">
                <a:lnSpc>
                  <a:spcPct val="90000"/>
                </a:lnSpc>
                <a:spcBef>
                  <a:spcPct val="20000"/>
                </a:spcBef>
                <a:buClr>
                  <a:schemeClr val="accent2"/>
                </a:buClr>
                <a:buSzPct val="85000"/>
                <a:buFont typeface="Arial" panose="020B0604020202020204" pitchFamily="34" charset="0"/>
                <a:buChar char="•"/>
              </a:pPr>
              <a:r>
                <a:rPr lang="en-US" altLang="zh-CN" sz="2000" dirty="0" err="1">
                  <a:latin typeface="微软雅黑"/>
                  <a:ea typeface="微软雅黑"/>
                  <a:cs typeface="微软雅黑"/>
                </a:rPr>
                <a:t>WiFi</a:t>
              </a:r>
              <a:r>
                <a:rPr lang="zh-CN" altLang="en-US" sz="2000" dirty="0">
                  <a:latin typeface="微软雅黑"/>
                  <a:ea typeface="微软雅黑"/>
                  <a:cs typeface="微软雅黑"/>
                </a:rPr>
                <a:t>接入点（</a:t>
              </a:r>
              <a:r>
                <a:rPr lang="en-US" altLang="zh-CN" sz="2000" dirty="0">
                  <a:latin typeface="微软雅黑"/>
                  <a:ea typeface="微软雅黑"/>
                  <a:cs typeface="微软雅黑"/>
                </a:rPr>
                <a:t>Access Point</a:t>
              </a:r>
              <a:r>
                <a:rPr lang="zh-CN" altLang="en-US" sz="2000" dirty="0">
                  <a:latin typeface="微软雅黑"/>
                  <a:ea typeface="微软雅黑"/>
                  <a:cs typeface="微软雅黑"/>
                </a:rPr>
                <a:t>）</a:t>
              </a:r>
              <a:endParaRPr lang="en-US" altLang="zh-CN" sz="20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根据不同协议，覆盖范围及传输速率不同。</a:t>
              </a:r>
              <a:endParaRPr lang="en-US" altLang="zh-CN" sz="2000" dirty="0">
                <a:latin typeface="微软雅黑"/>
                <a:ea typeface="微软雅黑"/>
                <a:cs typeface="微软雅黑"/>
              </a:endParaRPr>
            </a:p>
          </p:txBody>
        </p:sp>
        <p:pic>
          <p:nvPicPr>
            <p:cNvPr id="70" name="Picture 72"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 y="569"/>
              <a:ext cx="249" cy="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1" name="Line 75"/>
          <p:cNvSpPr>
            <a:spLocks noChangeShapeType="1"/>
          </p:cNvSpPr>
          <p:nvPr/>
        </p:nvSpPr>
        <p:spPr bwMode="auto">
          <a:xfrm flipH="1">
            <a:off x="4284663" y="5285635"/>
            <a:ext cx="2808287" cy="155575"/>
          </a:xfrm>
          <a:prstGeom prst="line">
            <a:avLst/>
          </a:prstGeom>
          <a:noFill/>
          <a:ln w="9525">
            <a:solidFill>
              <a:srgbClr val="FF0000"/>
            </a:solidFill>
            <a:round/>
            <a:headEnd/>
            <a:tailEnd type="triangle" w="med" len="med"/>
          </a:ln>
        </p:spPr>
        <p:txBody>
          <a:bodyPr wrap="none"/>
          <a:lstStyle/>
          <a:p>
            <a:pPr>
              <a:defRPr/>
            </a:pPr>
            <a:endParaRPr lang="zh-CN" altLang="en-US">
              <a:latin typeface="+mn-lt"/>
              <a:ea typeface="宋体" pitchFamily="2" charset="-122"/>
              <a:cs typeface="+mn-cs"/>
            </a:endParaRPr>
          </a:p>
        </p:txBody>
      </p:sp>
    </p:spTree>
    <p:extLst>
      <p:ext uri="{BB962C8B-B14F-4D97-AF65-F5344CB8AC3E}">
        <p14:creationId xmlns:p14="http://schemas.microsoft.com/office/powerpoint/2010/main" val="12474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50</a:t>
            </a:fld>
            <a:endParaRPr lang="zh-CN" altLang="en-US" dirty="0"/>
          </a:p>
        </p:txBody>
      </p:sp>
      <p:sp>
        <p:nvSpPr>
          <p:cNvPr id="4" name="标题 3"/>
          <p:cNvSpPr>
            <a:spLocks noGrp="1"/>
          </p:cNvSpPr>
          <p:nvPr>
            <p:ph type="title"/>
          </p:nvPr>
        </p:nvSpPr>
        <p:spPr/>
        <p:txBody>
          <a:bodyPr/>
          <a:lstStyle/>
          <a:p>
            <a:r>
              <a:rPr kumimoji="1" lang="zh-CN" altLang="en-US" dirty="0"/>
              <a:t>距离矢量路由协议（</a:t>
            </a:r>
            <a:r>
              <a:rPr kumimoji="1" lang="en-US" altLang="zh-CN" dirty="0"/>
              <a:t>AODV</a:t>
            </a:r>
            <a:r>
              <a:rPr kumimoji="1" lang="zh-CN" altLang="en-US" dirty="0"/>
              <a:t>）</a:t>
            </a:r>
          </a:p>
        </p:txBody>
      </p:sp>
      <p:pic>
        <p:nvPicPr>
          <p:cNvPr id="5" name="图片 4" descr="图片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6937" y="1892430"/>
            <a:ext cx="6985000" cy="433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38452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latin typeface="微软雅黑"/>
                <a:ea typeface="微软雅黑"/>
                <a:cs typeface="微软雅黑"/>
              </a:rPr>
              <a:t>网络层以及上提供了向终端用户的接口</a:t>
            </a:r>
            <a:endParaRPr lang="en-US" altLang="zh-CN" dirty="0">
              <a:latin typeface="微软雅黑"/>
              <a:ea typeface="微软雅黑"/>
              <a:cs typeface="微软雅黑"/>
            </a:endParaRPr>
          </a:p>
          <a:p>
            <a:r>
              <a:rPr lang="zh-CN" altLang="en-US" dirty="0">
                <a:latin typeface="微软雅黑"/>
                <a:ea typeface="微软雅黑"/>
                <a:cs typeface="微软雅黑"/>
              </a:rPr>
              <a:t>与互联网类似，在网络层以上：</a:t>
            </a:r>
            <a:endParaRPr lang="en-US" altLang="zh-CN" dirty="0">
              <a:latin typeface="微软雅黑"/>
              <a:ea typeface="微软雅黑"/>
              <a:cs typeface="微软雅黑"/>
            </a:endParaRPr>
          </a:p>
          <a:p>
            <a:pPr lvl="1">
              <a:buFont typeface="Arial" charset="0"/>
              <a:buChar char="•"/>
            </a:pPr>
            <a:r>
              <a:rPr lang="zh-CN" altLang="en-US" dirty="0">
                <a:latin typeface="微软雅黑"/>
                <a:ea typeface="微软雅黑"/>
                <a:cs typeface="微软雅黑"/>
              </a:rPr>
              <a:t>互联网模型中需要提供不同类型的传输服务（比如</a:t>
            </a:r>
            <a:r>
              <a:rPr lang="en-US" altLang="zh-CN" dirty="0">
                <a:latin typeface="微软雅黑"/>
                <a:ea typeface="微软雅黑"/>
                <a:cs typeface="微软雅黑"/>
              </a:rPr>
              <a:t>TCP</a:t>
            </a:r>
            <a:r>
              <a:rPr lang="zh-CN" altLang="en-US" dirty="0">
                <a:latin typeface="微软雅黑"/>
                <a:ea typeface="微软雅黑"/>
                <a:cs typeface="微软雅黑"/>
              </a:rPr>
              <a:t>协议和</a:t>
            </a:r>
            <a:r>
              <a:rPr lang="en-US" altLang="zh-CN" dirty="0">
                <a:latin typeface="微软雅黑"/>
                <a:ea typeface="微软雅黑"/>
                <a:cs typeface="微软雅黑"/>
              </a:rPr>
              <a:t>UDP</a:t>
            </a:r>
            <a:r>
              <a:rPr lang="zh-CN" altLang="en-US" dirty="0">
                <a:latin typeface="微软雅黑"/>
                <a:ea typeface="微软雅黑"/>
                <a:cs typeface="微软雅黑"/>
              </a:rPr>
              <a:t>协议）</a:t>
            </a:r>
            <a:endParaRPr lang="en-US" altLang="zh-CN" dirty="0">
              <a:latin typeface="微软雅黑"/>
              <a:ea typeface="微软雅黑"/>
              <a:cs typeface="微软雅黑"/>
            </a:endParaRPr>
          </a:p>
          <a:p>
            <a:pPr lvl="1">
              <a:buFont typeface="Arial" charset="0"/>
              <a:buChar char="•"/>
            </a:pPr>
            <a:r>
              <a:rPr lang="zh-CN" altLang="en-US" dirty="0">
                <a:latin typeface="微软雅黑"/>
                <a:ea typeface="微软雅黑"/>
                <a:cs typeface="微软雅黑"/>
              </a:rPr>
              <a:t>在传输协议上还需要提供各种基于不同传输协议的应用（比如</a:t>
            </a:r>
            <a:r>
              <a:rPr lang="en-US" altLang="zh-CN" dirty="0">
                <a:latin typeface="微软雅黑"/>
                <a:ea typeface="微软雅黑"/>
                <a:cs typeface="微软雅黑"/>
              </a:rPr>
              <a:t>FTP</a:t>
            </a:r>
            <a:r>
              <a:rPr lang="zh-CN" altLang="en-US" dirty="0">
                <a:latin typeface="微软雅黑"/>
                <a:ea typeface="微软雅黑"/>
                <a:cs typeface="微软雅黑"/>
              </a:rPr>
              <a:t>，</a:t>
            </a:r>
            <a:r>
              <a:rPr lang="en-US" altLang="zh-CN" dirty="0">
                <a:latin typeface="微软雅黑"/>
                <a:ea typeface="微软雅黑"/>
                <a:cs typeface="微软雅黑"/>
              </a:rPr>
              <a:t>HTTP</a:t>
            </a:r>
            <a:r>
              <a:rPr lang="zh-CN" altLang="en-US" dirty="0">
                <a:latin typeface="微软雅黑"/>
                <a:ea typeface="微软雅黑"/>
                <a:cs typeface="微软雅黑"/>
              </a:rPr>
              <a:t>等等）。</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51</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网络层以上</a:t>
            </a:r>
          </a:p>
        </p:txBody>
      </p:sp>
    </p:spTree>
    <p:extLst>
      <p:ext uri="{BB962C8B-B14F-4D97-AF65-F5344CB8AC3E}">
        <p14:creationId xmlns:p14="http://schemas.microsoft.com/office/powerpoint/2010/main" val="3165336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buFont typeface="Arial" charset="0"/>
              <a:buChar char="•"/>
            </a:pPr>
            <a:r>
              <a:rPr lang="en-US" altLang="zh-CN" dirty="0">
                <a:solidFill>
                  <a:srgbClr val="C00000"/>
                </a:solidFill>
                <a:latin typeface="微软雅黑"/>
                <a:ea typeface="微软雅黑"/>
                <a:cs typeface="微软雅黑"/>
              </a:rPr>
              <a:t>ZigBee</a:t>
            </a:r>
            <a:r>
              <a:rPr lang="zh-CN" altLang="en-US" dirty="0">
                <a:solidFill>
                  <a:srgbClr val="C00000"/>
                </a:solidFill>
                <a:latin typeface="微软雅黑"/>
                <a:ea typeface="微软雅黑"/>
                <a:cs typeface="微软雅黑"/>
              </a:rPr>
              <a:t>设备对象</a:t>
            </a:r>
            <a:r>
              <a:rPr lang="en-US" altLang="zh-CN" dirty="0">
                <a:solidFill>
                  <a:srgbClr val="C00000"/>
                </a:solidFill>
                <a:latin typeface="微软雅黑"/>
                <a:ea typeface="微软雅黑"/>
                <a:cs typeface="微软雅黑"/>
              </a:rPr>
              <a:t>(ZDO</a:t>
            </a:r>
            <a:r>
              <a:rPr lang="zh-CN" altLang="en-US" dirty="0">
                <a:solidFill>
                  <a:srgbClr val="C00000"/>
                </a:solidFill>
                <a:latin typeface="微软雅黑"/>
                <a:ea typeface="微软雅黑"/>
                <a:cs typeface="微软雅黑"/>
              </a:rPr>
              <a:t>，</a:t>
            </a:r>
            <a:r>
              <a:rPr lang="en-US" altLang="zh-CN" dirty="0">
                <a:solidFill>
                  <a:srgbClr val="C00000"/>
                </a:solidFill>
                <a:latin typeface="微软雅黑"/>
                <a:ea typeface="微软雅黑"/>
                <a:cs typeface="微软雅黑"/>
              </a:rPr>
              <a:t>ZigBee Device Object)</a:t>
            </a:r>
            <a:r>
              <a:rPr lang="zh-CN" altLang="en-US" dirty="0">
                <a:latin typeface="微软雅黑"/>
                <a:ea typeface="微软雅黑"/>
                <a:cs typeface="微软雅黑"/>
              </a:rPr>
              <a:t>：主要负责定义每一个设备的功能和角色。角色有两种，一种为协调者（</a:t>
            </a:r>
            <a:r>
              <a:rPr lang="en-US" altLang="zh-CN" dirty="0">
                <a:latin typeface="微软雅黑"/>
                <a:ea typeface="微软雅黑"/>
                <a:cs typeface="微软雅黑"/>
              </a:rPr>
              <a:t>coordinator</a:t>
            </a:r>
            <a:r>
              <a:rPr lang="zh-CN" altLang="en-US" dirty="0">
                <a:latin typeface="微软雅黑"/>
                <a:ea typeface="微软雅黑"/>
                <a:cs typeface="微软雅黑"/>
              </a:rPr>
              <a:t>），另外一种是普通终端设备</a:t>
            </a:r>
            <a:endParaRPr lang="en-US" altLang="zh-CN" dirty="0">
              <a:latin typeface="微软雅黑"/>
              <a:ea typeface="微软雅黑"/>
              <a:cs typeface="微软雅黑"/>
            </a:endParaRPr>
          </a:p>
          <a:p>
            <a:pPr algn="just">
              <a:buFont typeface="Arial" charset="0"/>
              <a:buChar char="•"/>
            </a:pPr>
            <a:r>
              <a:rPr lang="zh-CN" altLang="en-US" dirty="0">
                <a:solidFill>
                  <a:srgbClr val="C00000"/>
                </a:solidFill>
                <a:latin typeface="微软雅黑"/>
                <a:ea typeface="微软雅黑"/>
                <a:cs typeface="微软雅黑"/>
              </a:rPr>
              <a:t>应用对象</a:t>
            </a:r>
            <a:r>
              <a:rPr lang="en-US" altLang="zh-CN" dirty="0">
                <a:solidFill>
                  <a:srgbClr val="C00000"/>
                </a:solidFill>
                <a:latin typeface="微软雅黑"/>
                <a:ea typeface="微软雅黑"/>
                <a:cs typeface="微软雅黑"/>
              </a:rPr>
              <a:t>(application object)</a:t>
            </a:r>
            <a:r>
              <a:rPr lang="zh-CN" altLang="en-US" dirty="0">
                <a:solidFill>
                  <a:srgbClr val="C00000"/>
                </a:solidFill>
                <a:latin typeface="微软雅黑"/>
                <a:ea typeface="微软雅黑"/>
                <a:cs typeface="微软雅黑"/>
              </a:rPr>
              <a:t>组件</a:t>
            </a:r>
            <a:r>
              <a:rPr lang="zh-CN" altLang="en-US" dirty="0">
                <a:latin typeface="微软雅黑"/>
                <a:ea typeface="微软雅黑"/>
                <a:cs typeface="微软雅黑"/>
              </a:rPr>
              <a:t>：用来定义应用层服务的应用对象，每一个应用对象对应了一个不同的应用层服务。</a:t>
            </a:r>
            <a:endParaRPr lang="en-US" altLang="zh-CN" dirty="0">
              <a:latin typeface="微软雅黑"/>
              <a:ea typeface="微软雅黑"/>
              <a:cs typeface="微软雅黑"/>
            </a:endParaRPr>
          </a:p>
          <a:p>
            <a:pPr algn="just">
              <a:buFont typeface="Arial" charset="0"/>
              <a:buChar char="•"/>
            </a:pPr>
            <a:r>
              <a:rPr lang="zh-CN" altLang="en-US" dirty="0">
                <a:solidFill>
                  <a:srgbClr val="C00000"/>
                </a:solidFill>
                <a:latin typeface="微软雅黑"/>
                <a:ea typeface="微软雅黑"/>
                <a:cs typeface="微软雅黑"/>
              </a:rPr>
              <a:t>应用支持子层</a:t>
            </a:r>
            <a:r>
              <a:rPr lang="zh-CN" altLang="en-US" dirty="0">
                <a:latin typeface="微软雅黑"/>
                <a:ea typeface="微软雅黑"/>
                <a:cs typeface="微软雅黑"/>
              </a:rPr>
              <a:t>：是应用层的基本组件，通过把底层的服务和控制接口提供给整个应用层，把应用层以下的部分和应用层连接起来。</a:t>
            </a:r>
            <a:endParaRPr lang="en-US" altLang="zh-CN" dirty="0">
              <a:latin typeface="微软雅黑"/>
              <a:ea typeface="微软雅黑"/>
              <a:cs typeface="微软雅黑"/>
            </a:endParaRP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52</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应用层组件</a:t>
            </a:r>
          </a:p>
        </p:txBody>
      </p:sp>
    </p:spTree>
    <p:extLst>
      <p:ext uri="{BB962C8B-B14F-4D97-AF65-F5344CB8AC3E}">
        <p14:creationId xmlns:p14="http://schemas.microsoft.com/office/powerpoint/2010/main" val="2218049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buFont typeface="Arial"/>
              <a:buChar char="•"/>
            </a:pPr>
            <a:r>
              <a:rPr lang="zh-CN" altLang="en-US" dirty="0">
                <a:latin typeface="微软雅黑"/>
                <a:ea typeface="微软雅黑"/>
                <a:cs typeface="微软雅黑"/>
              </a:rPr>
              <a:t>应用层组件的关系：</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应用对象各种服务的实现需要通过应用支持子层提供的服务和接口，在</a:t>
            </a:r>
            <a:r>
              <a:rPr lang="en-US" altLang="zh-CN" dirty="0">
                <a:latin typeface="微软雅黑"/>
                <a:ea typeface="微软雅黑"/>
                <a:cs typeface="微软雅黑"/>
              </a:rPr>
              <a:t>ZDO</a:t>
            </a:r>
            <a:r>
              <a:rPr lang="zh-CN" altLang="en-US" dirty="0">
                <a:latin typeface="微软雅黑"/>
                <a:ea typeface="微软雅黑"/>
                <a:cs typeface="微软雅黑"/>
              </a:rPr>
              <a:t>的管理下来完成。</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每个节点可以有很多应用对象和</a:t>
            </a:r>
            <a:r>
              <a:rPr lang="en-US" altLang="zh-CN" dirty="0">
                <a:latin typeface="微软雅黑"/>
                <a:ea typeface="微软雅黑"/>
                <a:cs typeface="微软雅黑"/>
              </a:rPr>
              <a:t>ZigBee</a:t>
            </a:r>
            <a:r>
              <a:rPr lang="zh-CN" altLang="en-US" dirty="0">
                <a:latin typeface="微软雅黑"/>
                <a:ea typeface="微软雅黑"/>
                <a:cs typeface="微软雅黑"/>
              </a:rPr>
              <a:t>设备对象。</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每一个对象对应了设备或者节点上的一个标号，或称为终端号（</a:t>
            </a:r>
            <a:r>
              <a:rPr lang="en-US" altLang="zh-CN" dirty="0">
                <a:latin typeface="微软雅黑"/>
                <a:ea typeface="微软雅黑"/>
                <a:cs typeface="微软雅黑"/>
              </a:rPr>
              <a:t>end point</a:t>
            </a:r>
            <a:r>
              <a:rPr lang="zh-CN" altLang="en-US" dirty="0">
                <a:latin typeface="微软雅黑"/>
                <a:ea typeface="微软雅黑"/>
                <a:cs typeface="微软雅黑"/>
              </a:rPr>
              <a:t>）。</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每一个应用对象可以相对独立的运行而不互相干扰。</a:t>
            </a:r>
            <a:endParaRPr lang="en-US" altLang="zh-CN" dirty="0">
              <a:latin typeface="微软雅黑"/>
              <a:ea typeface="微软雅黑"/>
              <a:cs typeface="微软雅黑"/>
            </a:endParaRPr>
          </a:p>
          <a:p>
            <a:pPr algn="just">
              <a:buFont typeface="Arial"/>
              <a:buChar char="•"/>
            </a:pPr>
            <a:endParaRPr lang="en-US" altLang="zh-CN" dirty="0">
              <a:latin typeface="微软雅黑"/>
              <a:ea typeface="微软雅黑"/>
              <a:cs typeface="微软雅黑"/>
            </a:endParaRPr>
          </a:p>
          <a:p>
            <a:pPr algn="just">
              <a:buFont typeface="Arial"/>
              <a:buChar char="•"/>
            </a:pPr>
            <a:r>
              <a:rPr lang="zh-CN" altLang="en-US" dirty="0">
                <a:latin typeface="微软雅黑"/>
                <a:ea typeface="微软雅黑"/>
                <a:cs typeface="微软雅黑"/>
              </a:rPr>
              <a:t>绑定表（</a:t>
            </a:r>
            <a:r>
              <a:rPr lang="en-US" altLang="zh-CN" dirty="0">
                <a:latin typeface="微软雅黑"/>
                <a:ea typeface="微软雅黑"/>
                <a:cs typeface="微软雅黑"/>
              </a:rPr>
              <a:t>binding table</a:t>
            </a:r>
            <a:r>
              <a:rPr lang="zh-CN" altLang="en-US" dirty="0">
                <a:latin typeface="微软雅黑"/>
                <a:ea typeface="微软雅黑"/>
                <a:cs typeface="微软雅黑"/>
              </a:rPr>
              <a:t>）：主要是为了解决节点或者设备功能不足的问题。</a:t>
            </a:r>
            <a:endParaRPr lang="en-US" altLang="zh-CN"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53</a:t>
            </a:fld>
            <a:endParaRPr lang="zh-CN" altLang="en-US" dirty="0"/>
          </a:p>
        </p:txBody>
      </p:sp>
      <p:sp>
        <p:nvSpPr>
          <p:cNvPr id="4" name="标题 3"/>
          <p:cNvSpPr>
            <a:spLocks noGrp="1"/>
          </p:cNvSpPr>
          <p:nvPr>
            <p:ph type="title"/>
          </p:nvPr>
        </p:nvSpPr>
        <p:spPr/>
        <p:txBody>
          <a:bodyPr/>
          <a:lstStyle/>
          <a:p>
            <a:r>
              <a:rPr kumimoji="1" lang="en-US" altLang="zh-CN" dirty="0"/>
              <a:t>ZigBee</a:t>
            </a:r>
            <a:r>
              <a:rPr kumimoji="1" lang="zh-CN" altLang="en-US" dirty="0"/>
              <a:t>应用层组件</a:t>
            </a:r>
          </a:p>
        </p:txBody>
      </p:sp>
    </p:spTree>
    <p:extLst>
      <p:ext uri="{BB962C8B-B14F-4D97-AF65-F5344CB8AC3E}">
        <p14:creationId xmlns:p14="http://schemas.microsoft.com/office/powerpoint/2010/main" val="3589260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gn="just">
              <a:buFont typeface="Arial"/>
              <a:buChar char="•"/>
            </a:pPr>
            <a:r>
              <a:rPr lang="zh-CN" altLang="en-US" dirty="0">
                <a:latin typeface="微软雅黑"/>
                <a:ea typeface="微软雅黑"/>
                <a:cs typeface="微软雅黑"/>
              </a:rPr>
              <a:t>物理层：</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支持多种不同传感器节点类型如</a:t>
            </a:r>
            <a:r>
              <a:rPr lang="en-US" altLang="zh-CN" dirty="0" err="1">
                <a:latin typeface="微软雅黑"/>
                <a:ea typeface="微软雅黑"/>
                <a:cs typeface="微软雅黑"/>
              </a:rPr>
              <a:t>Telos</a:t>
            </a:r>
            <a:r>
              <a:rPr lang="zh-CN" altLang="en-US" dirty="0">
                <a:latin typeface="微软雅黑"/>
                <a:ea typeface="微软雅黑"/>
                <a:cs typeface="微软雅黑"/>
              </a:rPr>
              <a:t>，</a:t>
            </a:r>
            <a:r>
              <a:rPr lang="en-US" altLang="zh-CN" dirty="0">
                <a:latin typeface="微软雅黑"/>
                <a:ea typeface="微软雅黑"/>
                <a:cs typeface="微软雅黑"/>
              </a:rPr>
              <a:t>Mica</a:t>
            </a:r>
            <a:r>
              <a:rPr lang="zh-CN" altLang="en-US" dirty="0">
                <a:latin typeface="微软雅黑"/>
                <a:ea typeface="微软雅黑"/>
                <a:cs typeface="微软雅黑"/>
              </a:rPr>
              <a:t>系列等。</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主要使用的频段包括</a:t>
            </a:r>
            <a:r>
              <a:rPr lang="en-US" altLang="zh-CN" dirty="0">
                <a:latin typeface="微软雅黑"/>
                <a:ea typeface="微软雅黑"/>
                <a:cs typeface="微软雅黑"/>
              </a:rPr>
              <a:t>2.4GHz</a:t>
            </a:r>
            <a:r>
              <a:rPr lang="zh-CN" altLang="en-US" dirty="0">
                <a:latin typeface="微软雅黑"/>
                <a:ea typeface="微软雅黑"/>
                <a:cs typeface="微软雅黑"/>
              </a:rPr>
              <a:t>（</a:t>
            </a:r>
            <a:r>
              <a:rPr lang="en-US" altLang="zh-CN" dirty="0">
                <a:latin typeface="微软雅黑"/>
                <a:ea typeface="微软雅黑"/>
                <a:cs typeface="微软雅黑"/>
              </a:rPr>
              <a:t>CC2420</a:t>
            </a:r>
            <a:r>
              <a:rPr lang="zh-CN" altLang="en-US" dirty="0">
                <a:latin typeface="微软雅黑"/>
                <a:ea typeface="微软雅黑"/>
                <a:cs typeface="微软雅黑"/>
              </a:rPr>
              <a:t>等）和</a:t>
            </a:r>
            <a:r>
              <a:rPr lang="en-US" altLang="zh-CN" dirty="0">
                <a:latin typeface="微软雅黑"/>
                <a:ea typeface="微软雅黑"/>
                <a:cs typeface="微软雅黑"/>
              </a:rPr>
              <a:t>868/915MHz(CC1000)</a:t>
            </a:r>
            <a:r>
              <a:rPr lang="zh-CN" altLang="en-US" dirty="0">
                <a:latin typeface="微软雅黑"/>
                <a:ea typeface="微软雅黑"/>
                <a:cs typeface="微软雅黑"/>
              </a:rPr>
              <a:t>等。</a:t>
            </a:r>
            <a:endParaRPr lang="en-US" altLang="zh-CN" dirty="0">
              <a:latin typeface="微软雅黑"/>
              <a:ea typeface="微软雅黑"/>
              <a:cs typeface="微软雅黑"/>
            </a:endParaRPr>
          </a:p>
          <a:p>
            <a:pPr algn="just">
              <a:buFont typeface="Arial"/>
              <a:buChar char="•"/>
            </a:pPr>
            <a:r>
              <a:rPr lang="zh-CN" altLang="en-US" dirty="0">
                <a:latin typeface="微软雅黑"/>
                <a:ea typeface="微软雅黑"/>
                <a:cs typeface="微软雅黑"/>
              </a:rPr>
              <a:t>介质访问控制层：</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载波侦听多路访问（</a:t>
            </a:r>
            <a:r>
              <a:rPr lang="en-US" altLang="zh-CN" dirty="0">
                <a:latin typeface="微软雅黑"/>
                <a:ea typeface="微软雅黑"/>
                <a:cs typeface="微软雅黑"/>
              </a:rPr>
              <a:t>CSMA</a:t>
            </a:r>
            <a:r>
              <a:rPr lang="zh-CN" altLang="en-US" dirty="0">
                <a:latin typeface="微软雅黑"/>
                <a:ea typeface="微软雅黑"/>
                <a:cs typeface="微软雅黑"/>
              </a:rPr>
              <a:t>）协议</a:t>
            </a:r>
            <a:endParaRPr lang="en-US" altLang="zh-CN" dirty="0">
              <a:latin typeface="微软雅黑"/>
              <a:ea typeface="微软雅黑"/>
              <a:cs typeface="微软雅黑"/>
            </a:endParaRPr>
          </a:p>
          <a:p>
            <a:pPr algn="just">
              <a:buFont typeface="Arial"/>
              <a:buChar char="•"/>
            </a:pPr>
            <a:r>
              <a:rPr lang="zh-CN" altLang="en-US" dirty="0">
                <a:latin typeface="微软雅黑"/>
                <a:ea typeface="微软雅黑"/>
                <a:cs typeface="微软雅黑"/>
              </a:rPr>
              <a:t>网络层</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基于最短路径的路由协议，</a:t>
            </a:r>
            <a:r>
              <a:rPr lang="en-US" altLang="zh-CN" dirty="0">
                <a:latin typeface="微软雅黑"/>
                <a:ea typeface="微软雅黑"/>
                <a:cs typeface="微软雅黑"/>
              </a:rPr>
              <a:t>AODV</a:t>
            </a:r>
          </a:p>
          <a:p>
            <a:pPr lvl="1" algn="just">
              <a:buFont typeface="Arial"/>
              <a:buChar char="•"/>
            </a:pPr>
            <a:r>
              <a:rPr lang="zh-CN" altLang="en-US" dirty="0">
                <a:latin typeface="微软雅黑"/>
                <a:ea typeface="微软雅黑"/>
                <a:cs typeface="微软雅黑"/>
              </a:rPr>
              <a:t>根据信号质量（</a:t>
            </a:r>
            <a:r>
              <a:rPr lang="en-US" altLang="zh-CN" dirty="0">
                <a:latin typeface="微软雅黑"/>
                <a:ea typeface="微软雅黑"/>
                <a:cs typeface="微软雅黑"/>
              </a:rPr>
              <a:t>RSSI</a:t>
            </a:r>
            <a:r>
              <a:rPr lang="zh-CN" altLang="en-US" dirty="0">
                <a:latin typeface="微软雅黑"/>
                <a:ea typeface="微软雅黑"/>
                <a:cs typeface="微软雅黑"/>
              </a:rPr>
              <a:t>）的路由协议</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路由和数据收集协议（</a:t>
            </a:r>
            <a:r>
              <a:rPr lang="en-US" altLang="zh-CN" dirty="0">
                <a:latin typeface="微软雅黑"/>
                <a:ea typeface="微软雅黑"/>
                <a:cs typeface="微软雅黑"/>
              </a:rPr>
              <a:t>CTP</a:t>
            </a:r>
            <a:r>
              <a:rPr lang="zh-CN" altLang="en-US" dirty="0">
                <a:latin typeface="微软雅黑"/>
                <a:ea typeface="微软雅黑"/>
                <a:cs typeface="微软雅黑"/>
              </a:rPr>
              <a:t>，</a:t>
            </a:r>
            <a:r>
              <a:rPr lang="en-US" altLang="zh-CN" dirty="0">
                <a:latin typeface="微软雅黑"/>
                <a:ea typeface="微软雅黑"/>
                <a:cs typeface="微软雅黑"/>
              </a:rPr>
              <a:t>collection tree protocol</a:t>
            </a:r>
            <a:r>
              <a:rPr lang="zh-CN" altLang="en-US" dirty="0">
                <a:latin typeface="微软雅黑"/>
                <a:ea typeface="微软雅黑"/>
                <a:cs typeface="微软雅黑"/>
              </a:rPr>
              <a:t>）</a:t>
            </a:r>
            <a:endParaRPr lang="en-US" altLang="zh-CN" dirty="0">
              <a:latin typeface="微软雅黑"/>
              <a:ea typeface="微软雅黑"/>
              <a:cs typeface="微软雅黑"/>
            </a:endParaRPr>
          </a:p>
          <a:p>
            <a:pPr lvl="1" algn="just">
              <a:buFont typeface="Arial"/>
              <a:buChar char="•"/>
            </a:pPr>
            <a:r>
              <a:rPr lang="zh-CN" altLang="en-US" dirty="0">
                <a:latin typeface="微软雅黑"/>
                <a:ea typeface="微软雅黑"/>
                <a:cs typeface="微软雅黑"/>
              </a:rPr>
              <a:t>数据分发功能（</a:t>
            </a:r>
            <a:r>
              <a:rPr lang="en-US" altLang="zh-CN" dirty="0">
                <a:latin typeface="微软雅黑"/>
                <a:ea typeface="微软雅黑"/>
                <a:cs typeface="微软雅黑"/>
              </a:rPr>
              <a:t>dissemination</a:t>
            </a:r>
            <a:r>
              <a:rPr lang="zh-CN" altLang="en-US" dirty="0">
                <a:latin typeface="微软雅黑"/>
                <a:ea typeface="微软雅黑"/>
                <a:cs typeface="微软雅黑"/>
              </a:rPr>
              <a:t>）的接口</a:t>
            </a:r>
            <a:endParaRPr lang="en-US" altLang="zh-CN" dirty="0">
              <a:latin typeface="微软雅黑"/>
              <a:ea typeface="微软雅黑"/>
              <a:cs typeface="微软雅黑"/>
            </a:endParaRPr>
          </a:p>
          <a:p>
            <a:pPr>
              <a:buFont typeface="Arial"/>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54</a:t>
            </a:fld>
            <a:endParaRPr lang="zh-CN" altLang="en-US" dirty="0"/>
          </a:p>
        </p:txBody>
      </p:sp>
      <p:sp>
        <p:nvSpPr>
          <p:cNvPr id="4" name="标题 3"/>
          <p:cNvSpPr>
            <a:spLocks noGrp="1"/>
          </p:cNvSpPr>
          <p:nvPr>
            <p:ph type="title"/>
          </p:nvPr>
        </p:nvSpPr>
        <p:spPr>
          <a:xfrm>
            <a:off x="644524" y="304800"/>
            <a:ext cx="6291630" cy="995679"/>
          </a:xfrm>
        </p:spPr>
        <p:txBody>
          <a:bodyPr/>
          <a:lstStyle/>
          <a:p>
            <a:r>
              <a:rPr kumimoji="1" lang="en-US" altLang="zh-CN" dirty="0" err="1"/>
              <a:t>TinyOS</a:t>
            </a:r>
            <a:r>
              <a:rPr kumimoji="1" lang="zh-CN" altLang="en-US" dirty="0"/>
              <a:t>中的</a:t>
            </a:r>
            <a:r>
              <a:rPr kumimoji="1" lang="en-US" altLang="zh-CN" dirty="0"/>
              <a:t>ZigBee</a:t>
            </a:r>
            <a:r>
              <a:rPr kumimoji="1" lang="zh-CN" altLang="en-US" dirty="0"/>
              <a:t>协议实现</a:t>
            </a:r>
          </a:p>
        </p:txBody>
      </p:sp>
    </p:spTree>
    <p:extLst>
      <p:ext uri="{BB962C8B-B14F-4D97-AF65-F5344CB8AC3E}">
        <p14:creationId xmlns:p14="http://schemas.microsoft.com/office/powerpoint/2010/main" val="1020121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55</a:t>
            </a:fld>
            <a:endParaRPr lang="zh-CN" altLang="en-US" dirty="0"/>
          </a:p>
        </p:txBody>
      </p:sp>
      <p:sp>
        <p:nvSpPr>
          <p:cNvPr id="4" name="标题 3"/>
          <p:cNvSpPr>
            <a:spLocks noGrp="1"/>
          </p:cNvSpPr>
          <p:nvPr>
            <p:ph type="title"/>
          </p:nvPr>
        </p:nvSpPr>
        <p:spPr/>
        <p:txBody>
          <a:bodyPr/>
          <a:lstStyle/>
          <a:p>
            <a:r>
              <a:rPr kumimoji="1" lang="en-US" altLang="zh-CN" dirty="0" err="1"/>
              <a:t>TinyOS</a:t>
            </a:r>
            <a:r>
              <a:rPr kumimoji="1" lang="zh-CN" altLang="en-US" dirty="0"/>
              <a:t>支持的典型硬件的部分参数</a:t>
            </a:r>
          </a:p>
        </p:txBody>
      </p:sp>
      <p:graphicFrame>
        <p:nvGraphicFramePr>
          <p:cNvPr id="5" name="表格 4"/>
          <p:cNvGraphicFramePr>
            <a:graphicFrameLocks noGrp="1"/>
          </p:cNvGraphicFramePr>
          <p:nvPr/>
        </p:nvGraphicFramePr>
        <p:xfrm>
          <a:off x="389060" y="1846140"/>
          <a:ext cx="8359775" cy="4086225"/>
        </p:xfrm>
        <a:graphic>
          <a:graphicData uri="http://schemas.openxmlformats.org/drawingml/2006/table">
            <a:tbl>
              <a:tblPr/>
              <a:tblGrid>
                <a:gridCol w="863600">
                  <a:extLst>
                    <a:ext uri="{9D8B030D-6E8A-4147-A177-3AD203B41FA5}">
                      <a16:colId xmlns:a16="http://schemas.microsoft.com/office/drawing/2014/main" val="20000"/>
                    </a:ext>
                  </a:extLst>
                </a:gridCol>
                <a:gridCol w="2663825">
                  <a:extLst>
                    <a:ext uri="{9D8B030D-6E8A-4147-A177-3AD203B41FA5}">
                      <a16:colId xmlns:a16="http://schemas.microsoft.com/office/drawing/2014/main" val="20001"/>
                    </a:ext>
                  </a:extLst>
                </a:gridCol>
                <a:gridCol w="4832350">
                  <a:extLst>
                    <a:ext uri="{9D8B030D-6E8A-4147-A177-3AD203B41FA5}">
                      <a16:colId xmlns:a16="http://schemas.microsoft.com/office/drawing/2014/main" val="20002"/>
                    </a:ext>
                  </a:extLst>
                </a:gridCol>
              </a:tblGrid>
              <a:tr h="371475">
                <a:tc gridSpan="2">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微软雅黑"/>
                          <a:ea typeface="微软雅黑"/>
                          <a:cs typeface="微软雅黑"/>
                        </a:rPr>
                        <a:t>名称</a:t>
                      </a:r>
                      <a:endParaRPr kumimoji="0" lang="en-US" altLang="zh-CN" sz="1600" b="0" i="0" u="none" strike="noStrike" cap="none" normalizeH="0" baseline="0">
                        <a:ln>
                          <a:noFill/>
                        </a:ln>
                        <a:solidFill>
                          <a:srgbClr val="FFFFFF"/>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微软雅黑"/>
                          <a:ea typeface="微软雅黑"/>
                          <a:cs typeface="微软雅黑"/>
                        </a:rPr>
                        <a:t>参数</a:t>
                      </a:r>
                      <a:endParaRPr kumimoji="0" lang="en-US" altLang="zh-CN" sz="1600" b="0" i="0" u="none" strike="noStrike" cap="none" normalizeH="0" baseline="0">
                        <a:ln>
                          <a:noFill/>
                        </a:ln>
                        <a:solidFill>
                          <a:srgbClr val="FFFFFF"/>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gridSpan="2">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频段（</a:t>
                      </a:r>
                      <a:r>
                        <a:rPr kumimoji="0" lang="en-US" altLang="zh-CN" sz="1600" b="0" i="0" u="none" strike="noStrike" cap="none" normalizeH="0" baseline="0">
                          <a:ln>
                            <a:noFill/>
                          </a:ln>
                          <a:solidFill>
                            <a:srgbClr val="000000"/>
                          </a:solidFill>
                          <a:effectLst/>
                          <a:latin typeface="微软雅黑"/>
                          <a:ea typeface="微软雅黑"/>
                          <a:cs typeface="微软雅黑"/>
                        </a:rPr>
                        <a:t>Frequency band</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微软雅黑"/>
                          <a:ea typeface="微软雅黑"/>
                          <a:cs typeface="微软雅黑"/>
                        </a:rPr>
                        <a:t>2.4GHz-2.4835GHz</a:t>
                      </a:r>
                      <a:endParaRPr kumimoji="0" 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gridSpan="2">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发送数据率（</a:t>
                      </a:r>
                      <a:r>
                        <a:rPr kumimoji="0" lang="en-US" altLang="zh-CN" sz="1600" b="0" i="0" u="none" strike="noStrike" cap="none" normalizeH="0" baseline="0">
                          <a:ln>
                            <a:noFill/>
                          </a:ln>
                          <a:solidFill>
                            <a:srgbClr val="000000"/>
                          </a:solidFill>
                          <a:effectLst/>
                          <a:latin typeface="微软雅黑"/>
                          <a:ea typeface="微软雅黑"/>
                          <a:cs typeface="微软雅黑"/>
                        </a:rPr>
                        <a:t>data rate</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微软雅黑"/>
                          <a:ea typeface="微软雅黑"/>
                          <a:cs typeface="微软雅黑"/>
                        </a:rPr>
                        <a:t>250kbps</a:t>
                      </a:r>
                      <a:endParaRPr kumimoji="0" 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gridSpan="2">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天线发送能量（</a:t>
                      </a:r>
                      <a:r>
                        <a:rPr kumimoji="0" lang="en-US" altLang="zh-CN" sz="1600" b="0" i="0" u="none" strike="noStrike" cap="none" normalizeH="0" baseline="0">
                          <a:ln>
                            <a:noFill/>
                          </a:ln>
                          <a:solidFill>
                            <a:srgbClr val="000000"/>
                          </a:solidFill>
                          <a:effectLst/>
                          <a:latin typeface="微软雅黑"/>
                          <a:ea typeface="微软雅黑"/>
                          <a:cs typeface="微软雅黑"/>
                        </a:rPr>
                        <a:t>RF Power</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微软雅黑"/>
                          <a:ea typeface="微软雅黑"/>
                          <a:cs typeface="微软雅黑"/>
                        </a:rPr>
                        <a:t>-24dBm-0dBm</a:t>
                      </a:r>
                      <a:endParaRPr kumimoji="0" 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gridSpan="2">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接受灵敏度（</a:t>
                      </a:r>
                      <a:r>
                        <a:rPr kumimoji="0" lang="en-US" altLang="zh-CN" sz="1600" b="0" i="0" u="none" strike="noStrike" cap="none" normalizeH="0" baseline="0">
                          <a:ln>
                            <a:noFill/>
                          </a:ln>
                          <a:solidFill>
                            <a:srgbClr val="000000"/>
                          </a:solidFill>
                          <a:effectLst/>
                          <a:latin typeface="微软雅黑"/>
                          <a:ea typeface="微软雅黑"/>
                          <a:cs typeface="微软雅黑"/>
                        </a:rPr>
                        <a:t>Receive sensitivity</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微软雅黑"/>
                          <a:ea typeface="微软雅黑"/>
                          <a:cs typeface="微软雅黑"/>
                        </a:rPr>
                        <a:t>-90dBm</a:t>
                      </a:r>
                      <a:r>
                        <a:rPr kumimoji="0" lang="zh-CN" altLang="en-US" sz="1600" b="0" i="0" u="none" strike="noStrike" cap="none" normalizeH="0" baseline="0">
                          <a:ln>
                            <a:noFill/>
                          </a:ln>
                          <a:solidFill>
                            <a:srgbClr val="000000"/>
                          </a:solidFill>
                          <a:effectLst/>
                          <a:latin typeface="微软雅黑"/>
                          <a:ea typeface="微软雅黑"/>
                          <a:cs typeface="微软雅黑"/>
                        </a:rPr>
                        <a:t>（最小灵敏度），</a:t>
                      </a:r>
                      <a:r>
                        <a:rPr kumimoji="0" lang="en-US" altLang="zh-CN" sz="1600" b="0" i="0" u="none" strike="noStrike" cap="none" normalizeH="0" baseline="0">
                          <a:ln>
                            <a:noFill/>
                          </a:ln>
                          <a:solidFill>
                            <a:srgbClr val="000000"/>
                          </a:solidFill>
                          <a:effectLst/>
                          <a:latin typeface="微软雅黑"/>
                          <a:ea typeface="微软雅黑"/>
                          <a:cs typeface="微软雅黑"/>
                        </a:rPr>
                        <a:t>-94dBm</a:t>
                      </a:r>
                      <a:r>
                        <a:rPr kumimoji="0" lang="zh-CN" altLang="en-US" sz="1600" b="0" i="0" u="none" strike="noStrike" cap="none" normalizeH="0" baseline="0">
                          <a:ln>
                            <a:noFill/>
                          </a:ln>
                          <a:solidFill>
                            <a:srgbClr val="000000"/>
                          </a:solidFill>
                          <a:effectLst/>
                          <a:latin typeface="微软雅黑"/>
                          <a:ea typeface="微软雅黑"/>
                          <a:cs typeface="微软雅黑"/>
                        </a:rPr>
                        <a:t>（典型的灵敏度）</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gridSpan="2">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室外通信半径（</a:t>
                      </a:r>
                      <a:r>
                        <a:rPr kumimoji="0" lang="en-US" altLang="zh-CN" sz="1600" b="0" i="0" u="none" strike="noStrike" cap="none" normalizeH="0" baseline="0">
                          <a:ln>
                            <a:noFill/>
                          </a:ln>
                          <a:solidFill>
                            <a:srgbClr val="000000"/>
                          </a:solidFill>
                          <a:effectLst/>
                          <a:latin typeface="微软雅黑"/>
                          <a:ea typeface="微软雅黑"/>
                          <a:cs typeface="微软雅黑"/>
                        </a:rPr>
                        <a:t>outdoor range</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微软雅黑"/>
                          <a:ea typeface="微软雅黑"/>
                          <a:cs typeface="微软雅黑"/>
                        </a:rPr>
                        <a:t>75</a:t>
                      </a:r>
                      <a:r>
                        <a:rPr kumimoji="0" lang="zh-CN" altLang="en-US" sz="1600" b="0" i="0" u="none" strike="noStrike" cap="none" normalizeH="0" baseline="0">
                          <a:ln>
                            <a:noFill/>
                          </a:ln>
                          <a:solidFill>
                            <a:srgbClr val="000000"/>
                          </a:solidFill>
                          <a:effectLst/>
                          <a:latin typeface="微软雅黑"/>
                          <a:ea typeface="微软雅黑"/>
                          <a:cs typeface="微软雅黑"/>
                        </a:rPr>
                        <a:t>米</a:t>
                      </a:r>
                      <a:r>
                        <a:rPr kumimoji="0" lang="en-US" altLang="zh-CN" sz="1600" b="0" i="0" u="none" strike="noStrike" cap="none" normalizeH="0" baseline="0">
                          <a:ln>
                            <a:noFill/>
                          </a:ln>
                          <a:solidFill>
                            <a:srgbClr val="000000"/>
                          </a:solidFill>
                          <a:effectLst/>
                          <a:latin typeface="微软雅黑"/>
                          <a:ea typeface="微软雅黑"/>
                          <a:cs typeface="微软雅黑"/>
                        </a:rPr>
                        <a:t>-100</a:t>
                      </a:r>
                      <a:r>
                        <a:rPr kumimoji="0" lang="zh-CN" altLang="en-US" sz="1600" b="0" i="0" u="none" strike="noStrike" cap="none" normalizeH="0" baseline="0">
                          <a:ln>
                            <a:noFill/>
                          </a:ln>
                          <a:solidFill>
                            <a:srgbClr val="000000"/>
                          </a:solidFill>
                          <a:effectLst/>
                          <a:latin typeface="微软雅黑"/>
                          <a:ea typeface="微软雅黑"/>
                          <a:cs typeface="微软雅黑"/>
                        </a:rPr>
                        <a:t>米</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71475">
                <a:tc gridSpan="2">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室内通信半径（</a:t>
                      </a:r>
                      <a:r>
                        <a:rPr kumimoji="0" lang="en-US" altLang="zh-CN" sz="1600" b="0" i="0" u="none" strike="noStrike" cap="none" normalizeH="0" baseline="0">
                          <a:ln>
                            <a:noFill/>
                          </a:ln>
                          <a:solidFill>
                            <a:srgbClr val="000000"/>
                          </a:solidFill>
                          <a:effectLst/>
                          <a:latin typeface="微软雅黑"/>
                          <a:ea typeface="微软雅黑"/>
                          <a:cs typeface="微软雅黑"/>
                        </a:rPr>
                        <a:t>indoor range</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微软雅黑"/>
                          <a:ea typeface="微软雅黑"/>
                          <a:cs typeface="微软雅黑"/>
                        </a:rPr>
                        <a:t>20m-30m</a:t>
                      </a:r>
                      <a:endParaRPr kumimoji="0" 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电流</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接收状态（</a:t>
                      </a:r>
                      <a:r>
                        <a:rPr kumimoji="0" lang="en-US" altLang="zh-CN" sz="1600" b="0" i="0" u="none" strike="noStrike" cap="none" normalizeH="0" baseline="0">
                          <a:ln>
                            <a:noFill/>
                          </a:ln>
                          <a:solidFill>
                            <a:srgbClr val="000000"/>
                          </a:solidFill>
                          <a:effectLst/>
                          <a:latin typeface="微软雅黑"/>
                          <a:ea typeface="微软雅黑"/>
                          <a:cs typeface="微软雅黑"/>
                        </a:rPr>
                        <a:t>receive mode</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微软雅黑"/>
                          <a:ea typeface="微软雅黑"/>
                          <a:cs typeface="微软雅黑"/>
                        </a:rPr>
                        <a:t>23mA</a:t>
                      </a:r>
                      <a:endParaRPr kumimoji="0" 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71475">
                <a:tc v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发送状态（</a:t>
                      </a:r>
                      <a:r>
                        <a:rPr kumimoji="0" lang="en-US" altLang="zh-CN" sz="1600" b="0" i="0" u="none" strike="noStrike" cap="none" normalizeH="0" baseline="0">
                          <a:ln>
                            <a:noFill/>
                          </a:ln>
                          <a:solidFill>
                            <a:srgbClr val="000000"/>
                          </a:solidFill>
                          <a:effectLst/>
                          <a:latin typeface="微软雅黑"/>
                          <a:ea typeface="微软雅黑"/>
                          <a:cs typeface="微软雅黑"/>
                        </a:rPr>
                        <a:t>transmit mode</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微软雅黑"/>
                          <a:ea typeface="微软雅黑"/>
                          <a:cs typeface="微软雅黑"/>
                        </a:rPr>
                        <a:t>18mA</a:t>
                      </a:r>
                      <a:endParaRPr kumimoji="0" 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371475">
                <a:tc v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空闲状态（</a:t>
                      </a:r>
                      <a:r>
                        <a:rPr kumimoji="0" lang="en-US" altLang="zh-CN" sz="1600" b="0" i="0" u="none" strike="noStrike" cap="none" normalizeH="0" baseline="0">
                          <a:ln>
                            <a:noFill/>
                          </a:ln>
                          <a:solidFill>
                            <a:srgbClr val="000000"/>
                          </a:solidFill>
                          <a:effectLst/>
                          <a:latin typeface="微软雅黑"/>
                          <a:ea typeface="微软雅黑"/>
                          <a:cs typeface="微软雅黑"/>
                        </a:rPr>
                        <a:t>idle</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微软雅黑"/>
                          <a:ea typeface="微软雅黑"/>
                          <a:cs typeface="微软雅黑"/>
                        </a:rPr>
                        <a:t>21</a:t>
                      </a:r>
                      <a:r>
                        <a:rPr kumimoji="0" lang="en-US" altLang="zh-CN" sz="1600" b="0" i="0" u="none" strike="noStrike" cap="none" normalizeH="0" baseline="0">
                          <a:ln>
                            <a:noFill/>
                          </a:ln>
                          <a:solidFill>
                            <a:srgbClr val="000000"/>
                          </a:solidFill>
                          <a:effectLst/>
                          <a:latin typeface="微软雅黑"/>
                          <a:ea typeface="微软雅黑"/>
                          <a:cs typeface="微软雅黑"/>
                          <a:sym typeface="Symbol" charset="0"/>
                        </a:rPr>
                        <a:t></a:t>
                      </a:r>
                      <a:r>
                        <a:rPr kumimoji="0" lang="en-US" altLang="zh-CN" sz="1600" b="0" i="0" u="none" strike="noStrike" cap="none" normalizeH="0" baseline="0">
                          <a:ln>
                            <a:noFill/>
                          </a:ln>
                          <a:solidFill>
                            <a:srgbClr val="000000"/>
                          </a:solidFill>
                          <a:effectLst/>
                          <a:latin typeface="微软雅黑"/>
                          <a:ea typeface="微软雅黑"/>
                          <a:cs typeface="微软雅黑"/>
                        </a:rPr>
                        <a:t>A</a:t>
                      </a:r>
                      <a:endParaRPr kumimoji="0" 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9"/>
                  </a:ext>
                </a:extLst>
              </a:tr>
              <a:tr h="371475">
                <a:tc vMerge="1">
                  <a:txBody>
                    <a:bodyPr/>
                    <a:lstStyle/>
                    <a:p>
                      <a:endParaRPr lang="zh-CN" altLang="en-US"/>
                    </a:p>
                  </a:txBody>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a:ea typeface="微软雅黑"/>
                          <a:cs typeface="微软雅黑"/>
                        </a:rPr>
                        <a:t>睡眠状态（</a:t>
                      </a:r>
                      <a:r>
                        <a:rPr kumimoji="0" lang="en-US" altLang="zh-CN" sz="1600" b="0" i="0" u="none" strike="noStrike" cap="none" normalizeH="0" baseline="0">
                          <a:ln>
                            <a:noFill/>
                          </a:ln>
                          <a:solidFill>
                            <a:srgbClr val="000000"/>
                          </a:solidFill>
                          <a:effectLst/>
                          <a:latin typeface="微软雅黑"/>
                          <a:ea typeface="微软雅黑"/>
                          <a:cs typeface="微软雅黑"/>
                        </a:rPr>
                        <a:t>sleep</a:t>
                      </a:r>
                      <a:r>
                        <a:rPr kumimoji="0" lang="zh-CN" altLang="en-US" sz="1600" b="0" i="0" u="none" strike="noStrike" cap="none" normalizeH="0" baseline="0">
                          <a:ln>
                            <a:noFill/>
                          </a:ln>
                          <a:solidFill>
                            <a:srgbClr val="000000"/>
                          </a:solidFill>
                          <a:effectLst/>
                          <a:latin typeface="微软雅黑"/>
                          <a:ea typeface="微软雅黑"/>
                          <a:cs typeface="微软雅黑"/>
                        </a:rPr>
                        <a:t>）</a:t>
                      </a:r>
                      <a:endParaRPr kumimoji="0" lang="en-US" altLang="zh-CN" sz="1600" b="0" i="0" u="none" strike="noStrike" cap="none" normalizeH="0" baseline="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微软雅黑"/>
                          <a:ea typeface="微软雅黑"/>
                          <a:cs typeface="微软雅黑"/>
                        </a:rPr>
                        <a:t>1</a:t>
                      </a:r>
                      <a:r>
                        <a:rPr kumimoji="0" lang="en-US" altLang="zh-CN" sz="1600" b="0" i="0" u="none" strike="noStrike" cap="none" normalizeH="0" baseline="0" dirty="0">
                          <a:ln>
                            <a:noFill/>
                          </a:ln>
                          <a:solidFill>
                            <a:srgbClr val="000000"/>
                          </a:solidFill>
                          <a:effectLst/>
                          <a:latin typeface="微软雅黑"/>
                          <a:ea typeface="微软雅黑"/>
                          <a:cs typeface="微软雅黑"/>
                          <a:sym typeface="Symbol" charset="0"/>
                        </a:rPr>
                        <a:t></a:t>
                      </a:r>
                      <a:r>
                        <a:rPr kumimoji="0" lang="en-US" altLang="zh-CN" sz="1600" b="0" i="0" u="none" strike="noStrike" cap="none" normalizeH="0" baseline="0" dirty="0">
                          <a:ln>
                            <a:noFill/>
                          </a:ln>
                          <a:solidFill>
                            <a:srgbClr val="000000"/>
                          </a:solidFill>
                          <a:effectLst/>
                          <a:latin typeface="微软雅黑"/>
                          <a:ea typeface="微软雅黑"/>
                          <a:cs typeface="微软雅黑"/>
                        </a:rPr>
                        <a:t>A</a:t>
                      </a:r>
                      <a:endParaRPr kumimoji="0" lang="zh-CN" sz="1600" b="0" i="0" u="none" strike="noStrike" cap="none" normalizeH="0" baseline="0" dirty="0">
                        <a:ln>
                          <a:noFill/>
                        </a:ln>
                        <a:solidFill>
                          <a:srgbClr val="000000"/>
                        </a:solidFill>
                        <a:effectLst/>
                        <a:latin typeface="微软雅黑"/>
                        <a:ea typeface="微软雅黑"/>
                        <a:cs typeface="微软雅黑"/>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392055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spcAft>
                <a:spcPts val="600"/>
              </a:spcAft>
            </a:pPr>
            <a:r>
              <a:rPr kumimoji="1" lang="en-US" altLang="zh-CN" dirty="0"/>
              <a:t>6.1 </a:t>
            </a:r>
            <a:r>
              <a:rPr kumimoji="1" lang="zh-CN" altLang="en-US" dirty="0"/>
              <a:t>无线网络接入技术简介</a:t>
            </a:r>
            <a:endParaRPr kumimoji="1" lang="en-US" altLang="zh-CN" sz="2000" dirty="0"/>
          </a:p>
          <a:p>
            <a:pPr>
              <a:spcAft>
                <a:spcPts val="600"/>
              </a:spcAft>
            </a:pPr>
            <a:r>
              <a:rPr kumimoji="1" lang="en-US" altLang="zh-CN" dirty="0"/>
              <a:t>6.2 Wi-Fi</a:t>
            </a:r>
            <a:r>
              <a:rPr kumimoji="1" lang="zh-CN" altLang="en-US" dirty="0"/>
              <a:t>：无线局域网</a:t>
            </a:r>
            <a:endParaRPr kumimoji="1" lang="en-US" altLang="zh-CN" dirty="0"/>
          </a:p>
          <a:p>
            <a:pPr>
              <a:spcAft>
                <a:spcPts val="600"/>
              </a:spcAft>
            </a:pPr>
            <a:r>
              <a:rPr kumimoji="1" lang="en-US" altLang="zh-CN" dirty="0"/>
              <a:t>6.3 </a:t>
            </a:r>
            <a:r>
              <a:rPr kumimoji="1" lang="zh-CN" altLang="en-US" dirty="0"/>
              <a:t>蓝牙</a:t>
            </a:r>
            <a:endParaRPr kumimoji="1" lang="en-US" altLang="zh-CN" dirty="0"/>
          </a:p>
          <a:p>
            <a:pPr>
              <a:spcAft>
                <a:spcPts val="600"/>
              </a:spcAft>
            </a:pPr>
            <a:r>
              <a:rPr kumimoji="1" lang="en-US" altLang="zh-CN" dirty="0"/>
              <a:t>6.4 ZigBee</a:t>
            </a:r>
          </a:p>
          <a:p>
            <a:pPr>
              <a:spcAft>
                <a:spcPts val="600"/>
              </a:spcAft>
            </a:pPr>
            <a:r>
              <a:rPr kumimoji="1" lang="en-US" altLang="zh-CN" sz="2800" dirty="0">
                <a:solidFill>
                  <a:srgbClr val="C00000"/>
                </a:solidFill>
              </a:rPr>
              <a:t>6.5 60GHz</a:t>
            </a:r>
            <a:r>
              <a:rPr kumimoji="1" lang="zh-CN" altLang="en-US" sz="2800" dirty="0">
                <a:solidFill>
                  <a:srgbClr val="C00000"/>
                </a:solidFill>
              </a:rPr>
              <a:t>毫米波通信</a:t>
            </a:r>
            <a:endParaRPr kumimoji="1" lang="en-US" altLang="zh-CN" sz="2800" dirty="0">
              <a:solidFill>
                <a:srgbClr val="C00000"/>
              </a:solidFill>
            </a:endParaRPr>
          </a:p>
          <a:p>
            <a:pPr>
              <a:spcAft>
                <a:spcPts val="600"/>
              </a:spcAft>
            </a:pPr>
            <a:r>
              <a:rPr kumimoji="1" lang="en-US" altLang="zh-CN" dirty="0"/>
              <a:t>6.6 </a:t>
            </a:r>
            <a:r>
              <a:rPr kumimoji="1" lang="zh-CN" altLang="en-US" dirty="0"/>
              <a:t>可见光通信</a:t>
            </a:r>
            <a:endParaRPr kumimoji="1" lang="en-US" altLang="zh-CN" dirty="0"/>
          </a:p>
          <a:p>
            <a:pPr>
              <a:spcAft>
                <a:spcPts val="600"/>
              </a:spcAft>
            </a:pPr>
            <a:r>
              <a:rPr kumimoji="1" lang="en-US" altLang="zh-CN" dirty="0"/>
              <a:t>6.7 </a:t>
            </a:r>
            <a:r>
              <a:rPr kumimoji="1" lang="zh-CN" altLang="en-US" dirty="0"/>
              <a:t>低功耗广域网</a:t>
            </a:r>
            <a:endParaRPr kumimoji="1" lang="en-US" altLang="zh-CN" dirty="0"/>
          </a:p>
          <a:p>
            <a:pPr>
              <a:spcAft>
                <a:spcPts val="600"/>
              </a:spcAft>
            </a:pPr>
            <a:r>
              <a:rPr kumimoji="1" lang="en-US" altLang="zh-CN" dirty="0"/>
              <a:t>6.8 </a:t>
            </a:r>
            <a:r>
              <a:rPr kumimoji="1" lang="zh-CN" altLang="en-US" dirty="0"/>
              <a:t>无线物联世界</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56</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525446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4"/>
            <a:ext cx="7886700" cy="4895851"/>
          </a:xfrm>
        </p:spPr>
        <p:txBody>
          <a:bodyPr>
            <a:normAutofit/>
          </a:bodyPr>
          <a:lstStyle/>
          <a:p>
            <a:r>
              <a:rPr lang="zh-CN" altLang="en-US" dirty="0"/>
              <a:t>紧张的频谱资源造成了</a:t>
            </a:r>
            <a:r>
              <a:rPr lang="en-US" altLang="zh-CN" dirty="0"/>
              <a:t>2.4GHz</a:t>
            </a:r>
            <a:r>
              <a:rPr lang="zh-CN" altLang="en-US" dirty="0"/>
              <a:t>和</a:t>
            </a:r>
            <a:r>
              <a:rPr lang="en-US" altLang="zh-CN" dirty="0"/>
              <a:t>5GHz</a:t>
            </a:r>
            <a:r>
              <a:rPr lang="zh-CN" altLang="en-US" dirty="0"/>
              <a:t>频段的拥挤。</a:t>
            </a:r>
            <a:endParaRPr lang="en-US" altLang="zh-CN" dirty="0"/>
          </a:p>
          <a:p>
            <a:r>
              <a:rPr lang="zh-CN" altLang="en-US" dirty="0"/>
              <a:t>在大部分国家，</a:t>
            </a:r>
            <a:r>
              <a:rPr lang="en-US" dirty="0"/>
              <a:t>60GHz</a:t>
            </a:r>
            <a:r>
              <a:rPr lang="zh-CN" altLang="en-US" dirty="0"/>
              <a:t>都是免费的，且具有</a:t>
            </a:r>
            <a:r>
              <a:rPr lang="en-US" dirty="0"/>
              <a:t>5</a:t>
            </a:r>
            <a:r>
              <a:rPr lang="zh-CN" altLang="en-US" dirty="0"/>
              <a:t>～</a:t>
            </a:r>
            <a:r>
              <a:rPr lang="en-US" dirty="0"/>
              <a:t>9GHz</a:t>
            </a:r>
            <a:r>
              <a:rPr lang="zh-CN" altLang="en-US" dirty="0"/>
              <a:t>的可用频谱宽度，有效带宽更加充裕。</a:t>
            </a:r>
            <a:endParaRPr lang="en-US" altLang="zh-CN" dirty="0"/>
          </a:p>
          <a:p>
            <a:r>
              <a:rPr lang="zh-CN" altLang="en-US" dirty="0"/>
              <a:t>由于具有更宽的有效带宽，</a:t>
            </a:r>
            <a:r>
              <a:rPr lang="en-US" dirty="0"/>
              <a:t>60GHz</a:t>
            </a:r>
            <a:r>
              <a:rPr lang="zh-CN" altLang="en-US" dirty="0"/>
              <a:t>通信可以轻易实现</a:t>
            </a:r>
            <a:r>
              <a:rPr lang="en-US" dirty="0"/>
              <a:t>1Gbps</a:t>
            </a:r>
            <a:r>
              <a:rPr lang="zh-CN" altLang="en-US" dirty="0"/>
              <a:t>以上的高速率数字信号传输，使得</a:t>
            </a:r>
            <a:r>
              <a:rPr lang="en-US" dirty="0"/>
              <a:t>60GHz</a:t>
            </a:r>
            <a:r>
              <a:rPr lang="zh-CN" altLang="en-US" dirty="0"/>
              <a:t>毫米波通信在</a:t>
            </a:r>
            <a:r>
              <a:rPr lang="zh-CN" altLang="en-US" u="sng" dirty="0"/>
              <a:t>传输高清视频</a:t>
            </a:r>
            <a:r>
              <a:rPr lang="zh-CN" altLang="en-US" dirty="0"/>
              <a:t>上具有非常大的优势。</a:t>
            </a:r>
            <a:endParaRPr lang="en-US" altLang="zh-CN" dirty="0"/>
          </a:p>
          <a:p>
            <a:r>
              <a:rPr lang="zh-CN" altLang="en-US" dirty="0"/>
              <a:t>随着半导体工业的发展，</a:t>
            </a:r>
            <a:r>
              <a:rPr lang="en-US" dirty="0"/>
              <a:t>60GHz</a:t>
            </a:r>
            <a:r>
              <a:rPr lang="zh-CN" altLang="en-US" dirty="0"/>
              <a:t>频率的射频收发器的成本已经大大降低，使大规模应用</a:t>
            </a:r>
            <a:r>
              <a:rPr lang="en-US" dirty="0"/>
              <a:t>60GHz</a:t>
            </a:r>
            <a:r>
              <a:rPr lang="zh-CN" altLang="en-US" dirty="0"/>
              <a:t>频段成为可能。</a:t>
            </a:r>
            <a:endParaRPr lang="en-US" altLang="zh-CN" dirty="0"/>
          </a:p>
          <a:p>
            <a:pPr lvl="1"/>
            <a:endParaRPr lang="en-US" altLang="zh-CN" dirty="0"/>
          </a:p>
          <a:p>
            <a:pPr lvl="1"/>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57</a:t>
            </a:fld>
            <a:endParaRPr lang="zh-CN" altLang="en-US" dirty="0"/>
          </a:p>
        </p:txBody>
      </p:sp>
      <p:sp>
        <p:nvSpPr>
          <p:cNvPr id="4" name="标题 3"/>
          <p:cNvSpPr>
            <a:spLocks noGrp="1"/>
          </p:cNvSpPr>
          <p:nvPr>
            <p:ph type="title"/>
          </p:nvPr>
        </p:nvSpPr>
        <p:spPr/>
        <p:txBody>
          <a:bodyPr/>
          <a:lstStyle/>
          <a:p>
            <a:r>
              <a:rPr lang="en-US" dirty="0"/>
              <a:t>60GHz</a:t>
            </a:r>
            <a:r>
              <a:rPr lang="zh-CN" altLang="en-US" dirty="0"/>
              <a:t>通信的兴起</a:t>
            </a:r>
            <a:endParaRPr lang="en-US" dirty="0"/>
          </a:p>
        </p:txBody>
      </p:sp>
      <p:pic>
        <p:nvPicPr>
          <p:cNvPr id="45059" name="图片 4" descr="http://tv01.tgbusdata.cn/v2/thumb/jpg/MUNBQiw1ODAsMTAwLDQsMywxLC0xLDAscms1MCw2MS4xNTIuMjQyLjE=/u/ps4.tgbus.com/UploadFiles/201601/20160106181836314.jpg"/>
          <p:cNvPicPr>
            <a:picLocks noChangeAspect="1" noChangeArrowheads="1"/>
          </p:cNvPicPr>
          <p:nvPr/>
        </p:nvPicPr>
        <p:blipFill>
          <a:blip r:embed="rId2">
            <a:extLst>
              <a:ext uri="{28A0092B-C50C-407E-A947-70E740481C1C}">
                <a14:useLocalDpi xmlns:a14="http://schemas.microsoft.com/office/drawing/2010/main" val="0"/>
              </a:ext>
            </a:extLst>
          </a:blip>
          <a:srcRect l="11919" t="1091" r="11440" b="1588"/>
          <a:stretch>
            <a:fillRect/>
          </a:stretch>
        </p:blipFill>
        <p:spPr bwMode="auto">
          <a:xfrm>
            <a:off x="6317183" y="5038220"/>
            <a:ext cx="2201771" cy="158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49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r>
              <a:rPr lang="en-US" dirty="0"/>
              <a:t>2007</a:t>
            </a:r>
            <a:r>
              <a:rPr lang="zh-CN" altLang="en-US" dirty="0"/>
              <a:t>年，由英特尔、</a:t>
            </a:r>
            <a:r>
              <a:rPr lang="en-US" dirty="0"/>
              <a:t>Broadcom</a:t>
            </a:r>
            <a:r>
              <a:rPr lang="zh-CN" altLang="en-US" dirty="0"/>
              <a:t>、</a:t>
            </a:r>
            <a:r>
              <a:rPr lang="en-US" dirty="0"/>
              <a:t>Atheros</a:t>
            </a:r>
            <a:r>
              <a:rPr lang="zh-CN" altLang="en-US" dirty="0"/>
              <a:t>、微软等</a:t>
            </a:r>
            <a:r>
              <a:rPr lang="en-US" dirty="0"/>
              <a:t>15</a:t>
            </a:r>
            <a:r>
              <a:rPr lang="zh-CN" altLang="en-US" dirty="0"/>
              <a:t>家公司组建的</a:t>
            </a:r>
            <a:r>
              <a:rPr lang="en-US" dirty="0" err="1"/>
              <a:t>WiGig</a:t>
            </a:r>
            <a:r>
              <a:rPr lang="zh-CN" altLang="en-US" dirty="0"/>
              <a:t>联盟开始着手设计</a:t>
            </a:r>
            <a:r>
              <a:rPr lang="en-US" dirty="0"/>
              <a:t>60GHz</a:t>
            </a:r>
            <a:r>
              <a:rPr lang="zh-CN" altLang="en-US" dirty="0"/>
              <a:t>的通信技术。</a:t>
            </a:r>
            <a:endParaRPr lang="en-US" altLang="zh-CN" dirty="0"/>
          </a:p>
          <a:p>
            <a:r>
              <a:rPr lang="en-US" dirty="0"/>
              <a:t>2009</a:t>
            </a:r>
            <a:r>
              <a:rPr lang="zh-CN" altLang="en-US" dirty="0"/>
              <a:t>年，由</a:t>
            </a:r>
            <a:r>
              <a:rPr lang="en-US" dirty="0" err="1"/>
              <a:t>WiGig</a:t>
            </a:r>
            <a:r>
              <a:rPr lang="zh-CN" altLang="en-US" dirty="0"/>
              <a:t>参与提出的</a:t>
            </a:r>
            <a:r>
              <a:rPr lang="en-US" dirty="0"/>
              <a:t>IEEE 802.11ad</a:t>
            </a:r>
            <a:r>
              <a:rPr lang="zh-CN" altLang="en-US" dirty="0"/>
              <a:t>标准问世。</a:t>
            </a:r>
            <a:r>
              <a:rPr lang="en-US" dirty="0"/>
              <a:t>IEEE 802.11ad</a:t>
            </a:r>
            <a:r>
              <a:rPr lang="zh-CN" altLang="en-US" dirty="0"/>
              <a:t>主要用于</a:t>
            </a:r>
            <a:r>
              <a:rPr lang="zh-CN" altLang="en-US" dirty="0">
                <a:solidFill>
                  <a:srgbClr val="C00000"/>
                </a:solidFill>
              </a:rPr>
              <a:t>实现家庭内部无线高清音视频信号的传输</a:t>
            </a:r>
            <a:r>
              <a:rPr lang="zh-CN" altLang="en-US" dirty="0"/>
              <a:t>，为家庭多媒体应用带来更完备的高清视频解决方案。</a:t>
            </a:r>
            <a:endParaRPr lang="en-US" altLang="zh-CN" dirty="0"/>
          </a:p>
          <a:p>
            <a:r>
              <a:rPr lang="en-US" dirty="0"/>
              <a:t>IEEE 802.11ad</a:t>
            </a:r>
            <a:r>
              <a:rPr lang="zh-CN" altLang="en-US" dirty="0"/>
              <a:t>将</a:t>
            </a:r>
            <a:r>
              <a:rPr lang="en-US" dirty="0"/>
              <a:t>60GHz</a:t>
            </a:r>
            <a:r>
              <a:rPr lang="zh-CN" altLang="en-US" dirty="0"/>
              <a:t>频段划分为四个信道，采用</a:t>
            </a:r>
            <a:r>
              <a:rPr lang="en-US" dirty="0"/>
              <a:t>OFDM</a:t>
            </a:r>
            <a:r>
              <a:rPr lang="zh-CN" altLang="en-US" dirty="0"/>
              <a:t>技术，可以使用不同的调制技术支持高达</a:t>
            </a:r>
            <a:r>
              <a:rPr lang="en-US" dirty="0"/>
              <a:t>7Gbps</a:t>
            </a:r>
            <a:r>
              <a:rPr lang="zh-CN" altLang="en-US" dirty="0"/>
              <a:t>的数据传输速率，比</a:t>
            </a:r>
            <a:r>
              <a:rPr lang="en-US" dirty="0"/>
              <a:t>802.11n</a:t>
            </a:r>
            <a:r>
              <a:rPr lang="zh-CN" altLang="en-US" dirty="0"/>
              <a:t>快十倍以上。</a:t>
            </a:r>
            <a:endParaRPr lang="en-US" altLang="zh-CN" dirty="0"/>
          </a:p>
          <a:p>
            <a:r>
              <a:rPr lang="en-US" dirty="0"/>
              <a:t>2010</a:t>
            </a:r>
            <a:r>
              <a:rPr lang="zh-CN" altLang="en-US" dirty="0"/>
              <a:t>年，</a:t>
            </a:r>
            <a:r>
              <a:rPr lang="en-US" dirty="0" err="1"/>
              <a:t>WiGig</a:t>
            </a:r>
            <a:r>
              <a:rPr lang="zh-CN" altLang="en-US" dirty="0"/>
              <a:t>和</a:t>
            </a:r>
            <a:r>
              <a:rPr lang="en-US" dirty="0"/>
              <a:t>Wi-Fi</a:t>
            </a:r>
            <a:r>
              <a:rPr lang="zh-CN" altLang="en-US" dirty="0"/>
              <a:t>联盟宣布合作，将</a:t>
            </a:r>
            <a:r>
              <a:rPr lang="en-US" dirty="0"/>
              <a:t>60GHz</a:t>
            </a:r>
            <a:r>
              <a:rPr lang="zh-CN" altLang="en-US" dirty="0"/>
              <a:t>通信技术和传统</a:t>
            </a:r>
            <a:r>
              <a:rPr lang="en-US" dirty="0"/>
              <a:t>Wi-Fi</a:t>
            </a:r>
            <a:r>
              <a:rPr lang="zh-CN" altLang="en-US" dirty="0"/>
              <a:t>技术整合。</a:t>
            </a:r>
            <a:r>
              <a:rPr lang="en-US" dirty="0"/>
              <a:t>IEEE 802.11ad</a:t>
            </a:r>
            <a:r>
              <a:rPr lang="zh-CN" altLang="en-US" dirty="0"/>
              <a:t>对</a:t>
            </a:r>
            <a:r>
              <a:rPr lang="en-US" dirty="0"/>
              <a:t>802.11</a:t>
            </a:r>
            <a:r>
              <a:rPr lang="zh-CN" altLang="en-US" dirty="0"/>
              <a:t>链路层进行补充和延伸，完全兼容</a:t>
            </a:r>
            <a:r>
              <a:rPr lang="en-US" dirty="0"/>
              <a:t>IEEE 802.11</a:t>
            </a:r>
            <a:r>
              <a:rPr lang="zh-CN" altLang="en-US" dirty="0"/>
              <a:t>标准。</a:t>
            </a:r>
            <a:r>
              <a:rPr lang="en-US" dirty="0"/>
              <a:t>2013</a:t>
            </a:r>
            <a:r>
              <a:rPr lang="zh-CN" altLang="en-US" dirty="0"/>
              <a:t>年</a:t>
            </a:r>
            <a:r>
              <a:rPr lang="en-US" dirty="0"/>
              <a:t>3</a:t>
            </a:r>
            <a:r>
              <a:rPr lang="zh-CN" altLang="en-US" dirty="0"/>
              <a:t>月，</a:t>
            </a:r>
            <a:r>
              <a:rPr lang="en-US" dirty="0" err="1"/>
              <a:t>WiGig</a:t>
            </a:r>
            <a:r>
              <a:rPr lang="zh-CN" altLang="en-US" dirty="0"/>
              <a:t>联盟正式并入</a:t>
            </a:r>
            <a:r>
              <a:rPr lang="en-US" dirty="0"/>
              <a:t>Wi-Fi</a:t>
            </a:r>
            <a:r>
              <a:rPr lang="zh-CN" altLang="en-US" dirty="0"/>
              <a:t>联盟。</a:t>
            </a:r>
            <a:endParaRPr lang="en-US"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58</a:t>
            </a:fld>
            <a:endParaRPr lang="zh-CN" altLang="en-US" dirty="0"/>
          </a:p>
        </p:txBody>
      </p:sp>
      <p:sp>
        <p:nvSpPr>
          <p:cNvPr id="4" name="标题 3"/>
          <p:cNvSpPr>
            <a:spLocks noGrp="1"/>
          </p:cNvSpPr>
          <p:nvPr>
            <p:ph type="title"/>
          </p:nvPr>
        </p:nvSpPr>
        <p:spPr/>
        <p:txBody>
          <a:bodyPr/>
          <a:lstStyle/>
          <a:p>
            <a:r>
              <a:rPr lang="en-US" dirty="0"/>
              <a:t>60GHz</a:t>
            </a:r>
            <a:r>
              <a:rPr lang="zh-CN" altLang="en-US" dirty="0"/>
              <a:t>通信的兴起（续）</a:t>
            </a:r>
            <a:endParaRPr lang="en-US" dirty="0"/>
          </a:p>
        </p:txBody>
      </p:sp>
    </p:spTree>
    <p:extLst>
      <p:ext uri="{BB962C8B-B14F-4D97-AF65-F5344CB8AC3E}">
        <p14:creationId xmlns:p14="http://schemas.microsoft.com/office/powerpoint/2010/main" val="238115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rPr>
              <a:t>丰富的频谱资源</a:t>
            </a:r>
            <a:endParaRPr lang="en-US" altLang="zh-CN" dirty="0">
              <a:solidFill>
                <a:srgbClr val="C00000"/>
              </a:solidFill>
            </a:endParaRPr>
          </a:p>
          <a:p>
            <a:pPr lvl="1"/>
            <a:r>
              <a:rPr lang="zh-CN" altLang="en-US" dirty="0"/>
              <a:t>中国将</a:t>
            </a:r>
            <a:r>
              <a:rPr lang="en-US" dirty="0"/>
              <a:t>59</a:t>
            </a:r>
            <a:r>
              <a:rPr lang="zh-CN" altLang="en-US" dirty="0"/>
              <a:t>～</a:t>
            </a:r>
            <a:r>
              <a:rPr lang="en-US" dirty="0"/>
              <a:t>64GHz</a:t>
            </a:r>
            <a:r>
              <a:rPr lang="zh-CN" altLang="en-US" dirty="0"/>
              <a:t>划分为</a:t>
            </a:r>
            <a:r>
              <a:rPr lang="en-US" dirty="0"/>
              <a:t>ISM</a:t>
            </a:r>
            <a:r>
              <a:rPr lang="zh-CN" altLang="en-US" dirty="0"/>
              <a:t>频段，美国、日本分别将</a:t>
            </a:r>
            <a:r>
              <a:rPr lang="en-US" dirty="0"/>
              <a:t>57</a:t>
            </a:r>
            <a:r>
              <a:rPr lang="zh-CN" altLang="en-US" dirty="0"/>
              <a:t>～</a:t>
            </a:r>
            <a:r>
              <a:rPr lang="en-US" dirty="0"/>
              <a:t>64GHz</a:t>
            </a:r>
            <a:r>
              <a:rPr lang="zh-CN" altLang="en-US" dirty="0"/>
              <a:t>、</a:t>
            </a:r>
            <a:r>
              <a:rPr lang="en-US" dirty="0"/>
              <a:t>59.4</a:t>
            </a:r>
            <a:r>
              <a:rPr lang="zh-CN" altLang="en-US" dirty="0"/>
              <a:t>～</a:t>
            </a:r>
            <a:r>
              <a:rPr lang="en-US" dirty="0"/>
              <a:t>62.9GHz</a:t>
            </a:r>
            <a:r>
              <a:rPr lang="zh-CN" altLang="en-US" dirty="0"/>
              <a:t>划分为</a:t>
            </a:r>
            <a:r>
              <a:rPr lang="en-US" dirty="0"/>
              <a:t>ISM</a:t>
            </a:r>
            <a:r>
              <a:rPr lang="zh-CN" altLang="en-US" dirty="0"/>
              <a:t>频段，而欧洲更是划分了高达</a:t>
            </a:r>
            <a:r>
              <a:rPr lang="en-US" dirty="0"/>
              <a:t>9GHz</a:t>
            </a:r>
            <a:r>
              <a:rPr lang="zh-CN" altLang="en-US" dirty="0"/>
              <a:t>（</a:t>
            </a:r>
            <a:r>
              <a:rPr lang="en-US" dirty="0"/>
              <a:t>57</a:t>
            </a:r>
            <a:r>
              <a:rPr lang="zh-CN" altLang="en-US" dirty="0"/>
              <a:t>～</a:t>
            </a:r>
            <a:r>
              <a:rPr lang="en-US" dirty="0"/>
              <a:t>66GHz</a:t>
            </a:r>
            <a:r>
              <a:rPr lang="zh-CN" altLang="en-US" dirty="0"/>
              <a:t>）的</a:t>
            </a:r>
            <a:r>
              <a:rPr lang="en-US" dirty="0"/>
              <a:t>ISM</a:t>
            </a:r>
            <a:r>
              <a:rPr lang="zh-CN" altLang="en-US" dirty="0"/>
              <a:t>频段。</a:t>
            </a:r>
            <a:endParaRPr lang="en-US" altLang="zh-CN" dirty="0"/>
          </a:p>
          <a:p>
            <a:pPr lvl="1"/>
            <a:r>
              <a:rPr lang="zh-CN" altLang="en-US" dirty="0"/>
              <a:t>目前主要使用的</a:t>
            </a:r>
            <a:r>
              <a:rPr lang="en-US" dirty="0"/>
              <a:t>802.11n</a:t>
            </a:r>
            <a:r>
              <a:rPr lang="zh-CN" altLang="en-US" dirty="0"/>
              <a:t>技术，其有效带宽约为</a:t>
            </a:r>
            <a:r>
              <a:rPr lang="en-US" dirty="0"/>
              <a:t>660MHz</a:t>
            </a:r>
            <a:r>
              <a:rPr lang="zh-CN" altLang="en-US" dirty="0"/>
              <a:t>，远远少于</a:t>
            </a:r>
            <a:r>
              <a:rPr lang="en-US" dirty="0"/>
              <a:t>60GHz</a:t>
            </a:r>
            <a:r>
              <a:rPr lang="zh-CN" altLang="en-US" dirty="0"/>
              <a:t>毫米波无线通信技术。</a:t>
            </a:r>
            <a:endParaRPr lang="en-US" altLang="zh-CN" dirty="0"/>
          </a:p>
          <a:p>
            <a:r>
              <a:rPr lang="zh-CN" altLang="en-US" dirty="0">
                <a:solidFill>
                  <a:srgbClr val="C00000"/>
                </a:solidFill>
              </a:rPr>
              <a:t>高传输速率</a:t>
            </a:r>
            <a:endParaRPr lang="en-US" altLang="zh-CN" dirty="0">
              <a:solidFill>
                <a:srgbClr val="C00000"/>
              </a:solidFill>
            </a:endParaRPr>
          </a:p>
          <a:p>
            <a:pPr lvl="1"/>
            <a:r>
              <a:rPr lang="en-US" dirty="0"/>
              <a:t>IEEE 802.11ad</a:t>
            </a:r>
            <a:r>
              <a:rPr lang="zh-CN" altLang="en-US" dirty="0"/>
              <a:t>技术可以支持高达</a:t>
            </a:r>
            <a:r>
              <a:rPr lang="en-US" dirty="0"/>
              <a:t>7Gbps</a:t>
            </a:r>
            <a:r>
              <a:rPr lang="zh-CN" altLang="en-US" dirty="0"/>
              <a:t>数据传输速率。</a:t>
            </a:r>
            <a:endParaRPr lang="en-US" altLang="zh-CN" dirty="0"/>
          </a:p>
          <a:p>
            <a:r>
              <a:rPr lang="zh-CN" altLang="en-US" dirty="0">
                <a:solidFill>
                  <a:srgbClr val="C00000"/>
                </a:solidFill>
              </a:rPr>
              <a:t>波长短</a:t>
            </a:r>
            <a:endParaRPr lang="en-US" altLang="zh-CN" dirty="0">
              <a:solidFill>
                <a:srgbClr val="C00000"/>
              </a:solidFill>
            </a:endParaRPr>
          </a:p>
          <a:p>
            <a:pPr lvl="1"/>
            <a:r>
              <a:rPr lang="en-US" dirty="0"/>
              <a:t>60GHz</a:t>
            </a:r>
            <a:r>
              <a:rPr lang="zh-CN" altLang="en-US" dirty="0"/>
              <a:t>信号的波长为毫米级别，其元器件的尺寸很小，便于集成化，同时易于实现波束成型。</a:t>
            </a:r>
            <a:endParaRPr lang="en-US" altLang="zh-CN" dirty="0">
              <a:solidFill>
                <a:srgbClr val="C00000"/>
              </a:solidFill>
            </a:endParaRPr>
          </a:p>
          <a:p>
            <a:endParaRPr lang="en-US" altLang="zh-CN"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59</a:t>
            </a:fld>
            <a:endParaRPr lang="zh-CN" altLang="en-US" dirty="0"/>
          </a:p>
        </p:txBody>
      </p:sp>
      <p:sp>
        <p:nvSpPr>
          <p:cNvPr id="4" name="标题 3"/>
          <p:cNvSpPr>
            <a:spLocks noGrp="1"/>
          </p:cNvSpPr>
          <p:nvPr>
            <p:ph type="title"/>
          </p:nvPr>
        </p:nvSpPr>
        <p:spPr/>
        <p:txBody>
          <a:bodyPr/>
          <a:lstStyle/>
          <a:p>
            <a:r>
              <a:rPr lang="en-US" dirty="0"/>
              <a:t>60GHz</a:t>
            </a:r>
            <a:r>
              <a:rPr lang="zh-CN" altLang="en-US" dirty="0"/>
              <a:t>毫米波通信的优点</a:t>
            </a:r>
            <a:endParaRPr lang="en-US" dirty="0"/>
          </a:p>
        </p:txBody>
      </p:sp>
    </p:spTree>
    <p:extLst>
      <p:ext uri="{BB962C8B-B14F-4D97-AF65-F5344CB8AC3E}">
        <p14:creationId xmlns:p14="http://schemas.microsoft.com/office/powerpoint/2010/main" val="248156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6</a:t>
            </a:fld>
            <a:endParaRPr lang="zh-CN" altLang="en-US" dirty="0"/>
          </a:p>
        </p:txBody>
      </p:sp>
      <p:sp>
        <p:nvSpPr>
          <p:cNvPr id="4" name="标题 3"/>
          <p:cNvSpPr>
            <a:spLocks noGrp="1"/>
          </p:cNvSpPr>
          <p:nvPr>
            <p:ph type="title"/>
          </p:nvPr>
        </p:nvSpPr>
        <p:spPr/>
        <p:txBody>
          <a:bodyPr/>
          <a:lstStyle/>
          <a:p>
            <a:r>
              <a:rPr kumimoji="1" lang="zh-CN" altLang="en-US" dirty="0"/>
              <a:t>无线网络的组成元素（续）</a:t>
            </a:r>
          </a:p>
        </p:txBody>
      </p:sp>
      <p:grpSp>
        <p:nvGrpSpPr>
          <p:cNvPr id="5" name="组合 73"/>
          <p:cNvGrpSpPr>
            <a:grpSpLocks/>
          </p:cNvGrpSpPr>
          <p:nvPr/>
        </p:nvGrpSpPr>
        <p:grpSpPr bwMode="auto">
          <a:xfrm>
            <a:off x="529968" y="2151522"/>
            <a:ext cx="4573587" cy="3943350"/>
            <a:chOff x="790575" y="1709738"/>
            <a:chExt cx="5548313" cy="4583112"/>
          </a:xfrm>
        </p:grpSpPr>
        <p:sp>
          <p:nvSpPr>
            <p:cNvPr id="6" name="Oval 5"/>
            <p:cNvSpPr>
              <a:spLocks noChangeArrowheads="1"/>
            </p:cNvSpPr>
            <p:nvPr/>
          </p:nvSpPr>
          <p:spPr bwMode="auto">
            <a:xfrm>
              <a:off x="4582532" y="4667358"/>
              <a:ext cx="1756356" cy="1625492"/>
            </a:xfrm>
            <a:prstGeom prst="ellipse">
              <a:avLst/>
            </a:prstGeom>
            <a:solidFill>
              <a:srgbClr val="99CCFF"/>
            </a:solidFill>
            <a:ln w="9525">
              <a:noFill/>
              <a:round/>
              <a:headEnd/>
              <a:tailEnd/>
            </a:ln>
          </p:spPr>
          <p:txBody>
            <a:bodyPr wrap="none" anchor="ctr"/>
            <a:lstStyle/>
            <a:p>
              <a:pPr>
                <a:defRPr/>
              </a:pPr>
              <a:endParaRPr lang="zh-TW" altLang="en-US">
                <a:latin typeface="微软雅黑"/>
                <a:ea typeface="微软雅黑"/>
                <a:cs typeface="微软雅黑"/>
              </a:endParaRPr>
            </a:p>
          </p:txBody>
        </p:sp>
        <p:grpSp>
          <p:nvGrpSpPr>
            <p:cNvPr id="7" name="Group 6"/>
            <p:cNvGrpSpPr>
              <a:grpSpLocks/>
            </p:cNvGrpSpPr>
            <p:nvPr/>
          </p:nvGrpSpPr>
          <p:grpSpPr bwMode="auto">
            <a:xfrm>
              <a:off x="2701925" y="2781300"/>
              <a:ext cx="2362200" cy="1762125"/>
              <a:chOff x="3839" y="1737"/>
              <a:chExt cx="1488" cy="1110"/>
            </a:xfrm>
          </p:grpSpPr>
          <p:sp>
            <p:nvSpPr>
              <p:cNvPr id="64" name="Freeform 7"/>
              <p:cNvSpPr>
                <a:spLocks/>
              </p:cNvSpPr>
              <p:nvPr/>
            </p:nvSpPr>
            <p:spPr bwMode="auto">
              <a:xfrm>
                <a:off x="3836" y="1737"/>
                <a:ext cx="1488" cy="1110"/>
              </a:xfrm>
              <a:custGeom>
                <a:avLst/>
                <a:gdLst>
                  <a:gd name="T0" fmla="*/ 1 w 2135"/>
                  <a:gd name="T1" fmla="*/ 1 h 1662"/>
                  <a:gd name="T2" fmla="*/ 1 w 2135"/>
                  <a:gd name="T3" fmla="*/ 1 h 1662"/>
                  <a:gd name="T4" fmla="*/ 2 w 2135"/>
                  <a:gd name="T5" fmla="*/ 1 h 1662"/>
                  <a:gd name="T6" fmla="*/ 4 w 2135"/>
                  <a:gd name="T7" fmla="*/ 1 h 1662"/>
                  <a:gd name="T8" fmla="*/ 6 w 2135"/>
                  <a:gd name="T9" fmla="*/ 1 h 1662"/>
                  <a:gd name="T10" fmla="*/ 6 w 2135"/>
                  <a:gd name="T11" fmla="*/ 2 h 1662"/>
                  <a:gd name="T12" fmla="*/ 5 w 2135"/>
                  <a:gd name="T13" fmla="*/ 3 h 1662"/>
                  <a:gd name="T14" fmla="*/ 2 w 2135"/>
                  <a:gd name="T15" fmla="*/ 2 h 1662"/>
                  <a:gd name="T16" fmla="*/ 1 w 2135"/>
                  <a:gd name="T17" fmla="*/ 2 h 1662"/>
                  <a:gd name="T18" fmla="*/ 1 w 2135"/>
                  <a:gd name="T19" fmla="*/ 2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w="9525">
                <a:noFill/>
                <a:round/>
                <a:headEnd/>
                <a:tailEnd/>
              </a:ln>
            </p:spPr>
            <p:txBody>
              <a:bodyPr wrap="none" anchor="ctr"/>
              <a:lstStyle/>
              <a:p>
                <a:pPr>
                  <a:defRPr/>
                </a:pPr>
                <a:endParaRPr lang="zh-CN" altLang="en-US">
                  <a:latin typeface="微软雅黑"/>
                  <a:ea typeface="微软雅黑"/>
                  <a:cs typeface="微软雅黑"/>
                </a:endParaRPr>
              </a:p>
            </p:txBody>
          </p:sp>
          <p:sp>
            <p:nvSpPr>
              <p:cNvPr id="65" name="Text Box 8"/>
              <p:cNvSpPr txBox="1">
                <a:spLocks noChangeArrowheads="1"/>
              </p:cNvSpPr>
              <p:nvPr/>
            </p:nvSpPr>
            <p:spPr bwMode="auto">
              <a:xfrm>
                <a:off x="3961" y="2106"/>
                <a:ext cx="1317" cy="294"/>
              </a:xfrm>
              <a:prstGeom prst="rect">
                <a:avLst/>
              </a:prstGeom>
              <a:noFill/>
              <a:ln>
                <a:noFill/>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2000" dirty="0">
                    <a:latin typeface="微软雅黑"/>
                    <a:ea typeface="微软雅黑"/>
                    <a:cs typeface="微软雅黑"/>
                  </a:rPr>
                  <a:t>公共基础网络</a:t>
                </a:r>
                <a:endParaRPr lang="en-US" altLang="zh-TW" sz="2000" dirty="0">
                  <a:latin typeface="微软雅黑"/>
                  <a:ea typeface="微软雅黑"/>
                  <a:cs typeface="微软雅黑"/>
                </a:endParaRPr>
              </a:p>
            </p:txBody>
          </p:sp>
        </p:grpSp>
        <p:pic>
          <p:nvPicPr>
            <p:cNvPr id="8" name="Picture 9"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138" y="5245100"/>
              <a:ext cx="21431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 name="Group 10"/>
            <p:cNvGrpSpPr>
              <a:grpSpLocks/>
            </p:cNvGrpSpPr>
            <p:nvPr/>
          </p:nvGrpSpPr>
          <p:grpSpPr bwMode="auto">
            <a:xfrm>
              <a:off x="790575" y="1709738"/>
              <a:ext cx="1755775" cy="1625600"/>
              <a:chOff x="567" y="1326"/>
              <a:chExt cx="1106" cy="1024"/>
            </a:xfrm>
          </p:grpSpPr>
          <p:sp>
            <p:nvSpPr>
              <p:cNvPr id="53" name="Oval 11"/>
              <p:cNvSpPr>
                <a:spLocks noChangeArrowheads="1"/>
              </p:cNvSpPr>
              <p:nvPr/>
            </p:nvSpPr>
            <p:spPr bwMode="auto">
              <a:xfrm>
                <a:off x="567" y="1326"/>
                <a:ext cx="1106" cy="1024"/>
              </a:xfrm>
              <a:prstGeom prst="ellipse">
                <a:avLst/>
              </a:prstGeom>
              <a:solidFill>
                <a:srgbClr val="99CCFF"/>
              </a:solidFill>
              <a:ln w="9525">
                <a:noFill/>
                <a:round/>
                <a:headEnd/>
                <a:tailEnd/>
              </a:ln>
            </p:spPr>
            <p:txBody>
              <a:bodyPr wrap="none" anchor="ctr"/>
              <a:lstStyle/>
              <a:p>
                <a:pPr>
                  <a:defRPr/>
                </a:pPr>
                <a:endParaRPr lang="zh-TW" altLang="en-US">
                  <a:latin typeface="微软雅黑"/>
                  <a:ea typeface="微软雅黑"/>
                  <a:cs typeface="微软雅黑"/>
                </a:endParaRPr>
              </a:p>
            </p:txBody>
          </p:sp>
          <p:pic>
            <p:nvPicPr>
              <p:cNvPr id="54" name="Picture 12" descr="31u_bnr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solidFill>
                <a:srgbClr val="99CCFF"/>
              </a:solidFill>
              <a:ln>
                <a:noFill/>
              </a:ln>
              <a:extLst>
                <a:ext uri="{91240B29-F687-4f45-9708-019B960494DF}">
                  <a14:hiddenLine xmlns:a14="http://schemas.microsoft.com/office/drawing/2010/main" xmlns="" w="9525">
                    <a:solidFill>
                      <a:srgbClr val="000000"/>
                    </a:solidFill>
                    <a:miter lim="800000"/>
                    <a:headEnd/>
                    <a:tailEnd/>
                  </a14:hiddenLine>
                </a:ext>
              </a:extLst>
            </p:spPr>
          </p:pic>
          <p:grpSp>
            <p:nvGrpSpPr>
              <p:cNvPr id="55" name="Group 13"/>
              <p:cNvGrpSpPr>
                <a:grpSpLocks/>
              </p:cNvGrpSpPr>
              <p:nvPr/>
            </p:nvGrpSpPr>
            <p:grpSpPr bwMode="auto">
              <a:xfrm>
                <a:off x="1221" y="1447"/>
                <a:ext cx="252" cy="288"/>
                <a:chOff x="2870" y="1518"/>
                <a:chExt cx="292" cy="320"/>
              </a:xfrm>
            </p:grpSpPr>
            <p:graphicFrame>
              <p:nvGraphicFramePr>
                <p:cNvPr id="62"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4" imgW="826829" imgH="840406" progId="MS_ClipArt_Gallery.2">
                        <p:embed/>
                      </p:oleObj>
                    </mc:Choice>
                    <mc:Fallback>
                      <p:oleObj name="Clip" r:id="rId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3"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6" imgW="1268295" imgH="1199426" progId="MS_ClipArt_Gallery.2">
                        <p:embed/>
                      </p:oleObj>
                    </mc:Choice>
                    <mc:Fallback>
                      <p:oleObj name="Clip" r:id="rId6"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56" name="Group 16"/>
              <p:cNvGrpSpPr>
                <a:grpSpLocks/>
              </p:cNvGrpSpPr>
              <p:nvPr/>
            </p:nvGrpSpPr>
            <p:grpSpPr bwMode="auto">
              <a:xfrm>
                <a:off x="869" y="1379"/>
                <a:ext cx="252" cy="288"/>
                <a:chOff x="2870" y="1518"/>
                <a:chExt cx="292" cy="320"/>
              </a:xfrm>
            </p:grpSpPr>
            <p:graphicFrame>
              <p:nvGraphicFramePr>
                <p:cNvPr id="60" name="Object 1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8" imgW="826829" imgH="840406" progId="MS_ClipArt_Gallery.2">
                        <p:embed/>
                      </p:oleObj>
                    </mc:Choice>
                    <mc:Fallback>
                      <p:oleObj name="Clip" r:id="rId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1" name="Object 1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 imgW="1268295" imgH="1199426" progId="MS_ClipArt_Gallery.2">
                        <p:embed/>
                      </p:oleObj>
                    </mc:Choice>
                    <mc:Fallback>
                      <p:oleObj name="Clip" r:id="rId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57" name="Group 19"/>
              <p:cNvGrpSpPr>
                <a:grpSpLocks/>
              </p:cNvGrpSpPr>
              <p:nvPr/>
            </p:nvGrpSpPr>
            <p:grpSpPr bwMode="auto">
              <a:xfrm>
                <a:off x="727" y="1878"/>
                <a:ext cx="252" cy="288"/>
                <a:chOff x="2870" y="1518"/>
                <a:chExt cx="292" cy="320"/>
              </a:xfrm>
            </p:grpSpPr>
            <p:graphicFrame>
              <p:nvGraphicFramePr>
                <p:cNvPr id="58" name="Object 2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0" imgW="826829" imgH="840406" progId="MS_ClipArt_Gallery.2">
                        <p:embed/>
                      </p:oleObj>
                    </mc:Choice>
                    <mc:Fallback>
                      <p:oleObj name="Clip" r:id="rId10"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9" name="Object 2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1" imgW="1268295" imgH="1199426" progId="MS_ClipArt_Gallery.2">
                        <p:embed/>
                      </p:oleObj>
                    </mc:Choice>
                    <mc:Fallback>
                      <p:oleObj name="Clip" r:id="rId11"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sp>
          <p:nvSpPr>
            <p:cNvPr id="10" name="Line 22"/>
            <p:cNvSpPr>
              <a:spLocks noChangeShapeType="1"/>
            </p:cNvSpPr>
            <p:nvPr/>
          </p:nvSpPr>
          <p:spPr bwMode="auto">
            <a:xfrm>
              <a:off x="1818968" y="2711601"/>
              <a:ext cx="901288" cy="391151"/>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11" name="Oval 23"/>
            <p:cNvSpPr>
              <a:spLocks noChangeArrowheads="1"/>
            </p:cNvSpPr>
            <p:nvPr/>
          </p:nvSpPr>
          <p:spPr bwMode="auto">
            <a:xfrm>
              <a:off x="884940" y="3632283"/>
              <a:ext cx="1756356" cy="1625491"/>
            </a:xfrm>
            <a:prstGeom prst="ellipse">
              <a:avLst/>
            </a:prstGeom>
            <a:solidFill>
              <a:srgbClr val="99CCFF"/>
            </a:solidFill>
            <a:ln w="9525">
              <a:noFill/>
              <a:round/>
              <a:headEnd/>
              <a:tailEnd/>
            </a:ln>
          </p:spPr>
          <p:txBody>
            <a:bodyPr wrap="none" anchor="ctr"/>
            <a:lstStyle/>
            <a:p>
              <a:pPr>
                <a:defRPr/>
              </a:pPr>
              <a:endParaRPr lang="zh-TW" altLang="en-US">
                <a:latin typeface="微软雅黑"/>
                <a:ea typeface="微软雅黑"/>
                <a:cs typeface="微软雅黑"/>
              </a:endParaRPr>
            </a:p>
          </p:txBody>
        </p:sp>
        <p:pic>
          <p:nvPicPr>
            <p:cNvPr id="12" name="Picture 24"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4300538"/>
              <a:ext cx="2143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3" name="Group 25"/>
            <p:cNvGrpSpPr>
              <a:grpSpLocks/>
            </p:cNvGrpSpPr>
            <p:nvPr/>
          </p:nvGrpSpPr>
          <p:grpSpPr bwMode="auto">
            <a:xfrm>
              <a:off x="1676400" y="4651380"/>
              <a:ext cx="400050" cy="457201"/>
              <a:chOff x="2870" y="1518"/>
              <a:chExt cx="292" cy="320"/>
            </a:xfrm>
          </p:grpSpPr>
          <p:graphicFrame>
            <p:nvGraphicFramePr>
              <p:cNvPr id="51" name="Object 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2" imgW="826829" imgH="840406" progId="MS_ClipArt_Gallery.2">
                      <p:embed/>
                    </p:oleObj>
                  </mc:Choice>
                  <mc:Fallback>
                    <p:oleObj name="Clip" r:id="rId12"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2" name="Object 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3" imgW="1268295" imgH="1199426" progId="MS_ClipArt_Gallery.2">
                      <p:embed/>
                    </p:oleObj>
                  </mc:Choice>
                  <mc:Fallback>
                    <p:oleObj name="Clip" r:id="rId13"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4" name="Group 28"/>
            <p:cNvGrpSpPr>
              <a:grpSpLocks/>
            </p:cNvGrpSpPr>
            <p:nvPr/>
          </p:nvGrpSpPr>
          <p:grpSpPr bwMode="auto">
            <a:xfrm>
              <a:off x="1525588" y="3702055"/>
              <a:ext cx="400050" cy="457201"/>
              <a:chOff x="2870" y="1518"/>
              <a:chExt cx="292" cy="320"/>
            </a:xfrm>
          </p:grpSpPr>
          <p:graphicFrame>
            <p:nvGraphicFramePr>
              <p:cNvPr id="49" name="Object 2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4" imgW="826829" imgH="840406" progId="MS_ClipArt_Gallery.2">
                      <p:embed/>
                    </p:oleObj>
                  </mc:Choice>
                  <mc:Fallback>
                    <p:oleObj name="Clip" r:id="rId1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 name="Object 3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5" imgW="1268295" imgH="1199426" progId="MS_ClipArt_Gallery.2">
                      <p:embed/>
                    </p:oleObj>
                  </mc:Choice>
                  <mc:Fallback>
                    <p:oleObj name="Clip" r:id="rId15"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5" name="Group 31"/>
            <p:cNvGrpSpPr>
              <a:grpSpLocks/>
            </p:cNvGrpSpPr>
            <p:nvPr/>
          </p:nvGrpSpPr>
          <p:grpSpPr bwMode="auto">
            <a:xfrm>
              <a:off x="1139825" y="4508505"/>
              <a:ext cx="400050" cy="457201"/>
              <a:chOff x="2870" y="1518"/>
              <a:chExt cx="292" cy="320"/>
            </a:xfrm>
          </p:grpSpPr>
          <p:graphicFrame>
            <p:nvGraphicFramePr>
              <p:cNvPr id="47" name="Object 3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6" imgW="826829" imgH="840406" progId="MS_ClipArt_Gallery.2">
                      <p:embed/>
                    </p:oleObj>
                  </mc:Choice>
                  <mc:Fallback>
                    <p:oleObj name="Clip" r:id="rId16"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8" name="Object 3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7" imgW="1268295" imgH="1199426" progId="MS_ClipArt_Gallery.2">
                      <p:embed/>
                    </p:oleObj>
                  </mc:Choice>
                  <mc:Fallback>
                    <p:oleObj name="Clip" r:id="rId17"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6" name="Line 34"/>
            <p:cNvSpPr>
              <a:spLocks noChangeShapeType="1"/>
            </p:cNvSpPr>
            <p:nvPr/>
          </p:nvSpPr>
          <p:spPr bwMode="auto">
            <a:xfrm flipV="1">
              <a:off x="1840151" y="3720846"/>
              <a:ext cx="974470" cy="725105"/>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grpSp>
          <p:nvGrpSpPr>
            <p:cNvPr id="17" name="Group 35"/>
            <p:cNvGrpSpPr>
              <a:grpSpLocks/>
            </p:cNvGrpSpPr>
            <p:nvPr/>
          </p:nvGrpSpPr>
          <p:grpSpPr bwMode="auto">
            <a:xfrm>
              <a:off x="1016000" y="3960818"/>
              <a:ext cx="400050" cy="457201"/>
              <a:chOff x="2870" y="1518"/>
              <a:chExt cx="292" cy="320"/>
            </a:xfrm>
          </p:grpSpPr>
          <p:graphicFrame>
            <p:nvGraphicFramePr>
              <p:cNvPr id="45"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8" imgW="826829" imgH="840406" progId="MS_ClipArt_Gallery.2">
                      <p:embed/>
                    </p:oleObj>
                  </mc:Choice>
                  <mc:Fallback>
                    <p:oleObj name="Clip" r:id="rId1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6"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9" imgW="1268295" imgH="1199426" progId="MS_ClipArt_Gallery.2">
                      <p:embed/>
                    </p:oleObj>
                  </mc:Choice>
                  <mc:Fallback>
                    <p:oleObj name="Clip" r:id="rId1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8" name="Oval 38"/>
            <p:cNvSpPr>
              <a:spLocks noChangeArrowheads="1"/>
            </p:cNvSpPr>
            <p:nvPr/>
          </p:nvSpPr>
          <p:spPr bwMode="auto">
            <a:xfrm>
              <a:off x="3272968" y="4582485"/>
              <a:ext cx="1756356" cy="1625492"/>
            </a:xfrm>
            <a:prstGeom prst="ellipse">
              <a:avLst/>
            </a:prstGeom>
            <a:solidFill>
              <a:srgbClr val="99CCFF"/>
            </a:solidFill>
            <a:ln w="9525">
              <a:noFill/>
              <a:round/>
              <a:headEnd/>
              <a:tailEnd/>
            </a:ln>
          </p:spPr>
          <p:txBody>
            <a:bodyPr wrap="none" anchor="ctr"/>
            <a:lstStyle/>
            <a:p>
              <a:pPr>
                <a:defRPr/>
              </a:pPr>
              <a:endParaRPr lang="zh-TW" altLang="en-US">
                <a:latin typeface="微软雅黑"/>
                <a:ea typeface="微软雅黑"/>
                <a:cs typeface="微软雅黑"/>
              </a:endParaRPr>
            </a:p>
          </p:txBody>
        </p:sp>
        <p:pic>
          <p:nvPicPr>
            <p:cNvPr id="19" name="Picture 39" descr="31u_bnr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700" y="5265738"/>
              <a:ext cx="2143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0" name="Group 40"/>
            <p:cNvGrpSpPr>
              <a:grpSpLocks/>
            </p:cNvGrpSpPr>
            <p:nvPr/>
          </p:nvGrpSpPr>
          <p:grpSpPr bwMode="auto">
            <a:xfrm>
              <a:off x="4064000" y="5616580"/>
              <a:ext cx="400050" cy="457201"/>
              <a:chOff x="2870" y="1518"/>
              <a:chExt cx="292" cy="320"/>
            </a:xfrm>
          </p:grpSpPr>
          <p:graphicFrame>
            <p:nvGraphicFramePr>
              <p:cNvPr id="43" name="Object 4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0" imgW="826829" imgH="840406" progId="MS_ClipArt_Gallery.2">
                      <p:embed/>
                    </p:oleObj>
                  </mc:Choice>
                  <mc:Fallback>
                    <p:oleObj name="Clip" r:id="rId20"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4" name="Object 4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1" imgW="1268295" imgH="1199426" progId="MS_ClipArt_Gallery.2">
                      <p:embed/>
                    </p:oleObj>
                  </mc:Choice>
                  <mc:Fallback>
                    <p:oleObj name="Clip" r:id="rId21"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1" name="Group 43"/>
            <p:cNvGrpSpPr>
              <a:grpSpLocks/>
            </p:cNvGrpSpPr>
            <p:nvPr/>
          </p:nvGrpSpPr>
          <p:grpSpPr bwMode="auto">
            <a:xfrm>
              <a:off x="4265613" y="4672018"/>
              <a:ext cx="400050" cy="457201"/>
              <a:chOff x="2870" y="1518"/>
              <a:chExt cx="292" cy="320"/>
            </a:xfrm>
          </p:grpSpPr>
          <p:graphicFrame>
            <p:nvGraphicFramePr>
              <p:cNvPr id="41" name="Object 4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2" imgW="826829" imgH="840406" progId="MS_ClipArt_Gallery.2">
                      <p:embed/>
                    </p:oleObj>
                  </mc:Choice>
                  <mc:Fallback>
                    <p:oleObj name="Clip" r:id="rId22"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2" name="Object 4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3" imgW="1268295" imgH="1199426" progId="MS_ClipArt_Gallery.2">
                      <p:embed/>
                    </p:oleObj>
                  </mc:Choice>
                  <mc:Fallback>
                    <p:oleObj name="Clip" r:id="rId23"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 name="Group 46"/>
            <p:cNvGrpSpPr>
              <a:grpSpLocks/>
            </p:cNvGrpSpPr>
            <p:nvPr/>
          </p:nvGrpSpPr>
          <p:grpSpPr bwMode="auto">
            <a:xfrm>
              <a:off x="3527425" y="5473705"/>
              <a:ext cx="400050" cy="457201"/>
              <a:chOff x="2870" y="1518"/>
              <a:chExt cx="292" cy="320"/>
            </a:xfrm>
          </p:grpSpPr>
          <p:graphicFrame>
            <p:nvGraphicFramePr>
              <p:cNvPr id="39" name="Object 4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4" imgW="826829" imgH="840406" progId="MS_ClipArt_Gallery.2">
                      <p:embed/>
                    </p:oleObj>
                  </mc:Choice>
                  <mc:Fallback>
                    <p:oleObj name="Clip" r:id="rId24"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 name="Object 4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5" imgW="1268295" imgH="1199426" progId="MS_ClipArt_Gallery.2">
                      <p:embed/>
                    </p:oleObj>
                  </mc:Choice>
                  <mc:Fallback>
                    <p:oleObj name="Clip" r:id="rId25"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3" name="Group 49"/>
            <p:cNvGrpSpPr>
              <a:grpSpLocks/>
            </p:cNvGrpSpPr>
            <p:nvPr/>
          </p:nvGrpSpPr>
          <p:grpSpPr bwMode="auto">
            <a:xfrm>
              <a:off x="3403600" y="4926018"/>
              <a:ext cx="400050" cy="457201"/>
              <a:chOff x="2870" y="1518"/>
              <a:chExt cx="292" cy="320"/>
            </a:xfrm>
          </p:grpSpPr>
          <p:graphicFrame>
            <p:nvGraphicFramePr>
              <p:cNvPr id="37" name="Object 5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6" imgW="826829" imgH="840406" progId="MS_ClipArt_Gallery.2">
                      <p:embed/>
                    </p:oleObj>
                  </mc:Choice>
                  <mc:Fallback>
                    <p:oleObj name="Clip" r:id="rId26"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8" name="Object 5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7" imgW="1268295" imgH="1199426" progId="MS_ClipArt_Gallery.2">
                      <p:embed/>
                    </p:oleObj>
                  </mc:Choice>
                  <mc:Fallback>
                    <p:oleObj name="Clip" r:id="rId27"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4" name="Group 52"/>
            <p:cNvGrpSpPr>
              <a:grpSpLocks/>
            </p:cNvGrpSpPr>
            <p:nvPr/>
          </p:nvGrpSpPr>
          <p:grpSpPr bwMode="auto">
            <a:xfrm>
              <a:off x="5480050" y="5697543"/>
              <a:ext cx="400050" cy="457201"/>
              <a:chOff x="2870" y="1518"/>
              <a:chExt cx="292" cy="320"/>
            </a:xfrm>
          </p:grpSpPr>
          <p:graphicFrame>
            <p:nvGraphicFramePr>
              <p:cNvPr id="35" name="Object 5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8" imgW="826829" imgH="840406" progId="MS_ClipArt_Gallery.2">
                      <p:embed/>
                    </p:oleObj>
                  </mc:Choice>
                  <mc:Fallback>
                    <p:oleObj name="Clip" r:id="rId28"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6" name="Object 5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9" imgW="1268295" imgH="1199426" progId="MS_ClipArt_Gallery.2">
                      <p:embed/>
                    </p:oleObj>
                  </mc:Choice>
                  <mc:Fallback>
                    <p:oleObj name="Clip" r:id="rId29"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5" name="Group 55"/>
            <p:cNvGrpSpPr>
              <a:grpSpLocks/>
            </p:cNvGrpSpPr>
            <p:nvPr/>
          </p:nvGrpSpPr>
          <p:grpSpPr bwMode="auto">
            <a:xfrm>
              <a:off x="4473582" y="5164142"/>
              <a:ext cx="835026" cy="457200"/>
              <a:chOff x="3345" y="3383"/>
              <a:chExt cx="526" cy="288"/>
            </a:xfrm>
          </p:grpSpPr>
          <p:grpSp>
            <p:nvGrpSpPr>
              <p:cNvPr id="28" name="Group 56"/>
              <p:cNvGrpSpPr>
                <a:grpSpLocks/>
              </p:cNvGrpSpPr>
              <p:nvPr/>
            </p:nvGrpSpPr>
            <p:grpSpPr bwMode="auto">
              <a:xfrm>
                <a:off x="3426" y="3383"/>
                <a:ext cx="252" cy="288"/>
                <a:chOff x="2870" y="1518"/>
                <a:chExt cx="292" cy="320"/>
              </a:xfrm>
            </p:grpSpPr>
            <p:graphicFrame>
              <p:nvGraphicFramePr>
                <p:cNvPr id="33" name="Object 5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30" imgW="826829" imgH="840406" progId="MS_ClipArt_Gallery.2">
                        <p:embed/>
                      </p:oleObj>
                    </mc:Choice>
                    <mc:Fallback>
                      <p:oleObj name="Clip" r:id="rId30" imgW="826829" imgH="84040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4" name="Object 5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31" imgW="1268295" imgH="1199426" progId="MS_ClipArt_Gallery.2">
                        <p:embed/>
                      </p:oleObj>
                    </mc:Choice>
                    <mc:Fallback>
                      <p:oleObj name="Clip" r:id="rId31" imgW="1268295" imgH="1199426"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29" name="Line 59"/>
              <p:cNvSpPr>
                <a:spLocks noChangeShapeType="1"/>
              </p:cNvSpPr>
              <p:nvPr/>
            </p:nvSpPr>
            <p:spPr bwMode="auto">
              <a:xfrm>
                <a:off x="3679" y="3547"/>
                <a:ext cx="192" cy="0"/>
              </a:xfrm>
              <a:prstGeom prst="line">
                <a:avLst/>
              </a:prstGeom>
              <a:noFill/>
              <a:ln w="9525">
                <a:solidFill>
                  <a:schemeClr val="tx1"/>
                </a:solidFill>
                <a:round/>
                <a:headEnd/>
                <a:tailEnd type="triangle" w="med" len="med"/>
              </a:ln>
            </p:spPr>
            <p:txBody>
              <a:bodyPr/>
              <a:lstStyle/>
              <a:p>
                <a:pPr>
                  <a:defRPr/>
                </a:pPr>
                <a:endParaRPr lang="zh-CN" altLang="en-US">
                  <a:latin typeface="微软雅黑"/>
                  <a:ea typeface="微软雅黑"/>
                  <a:cs typeface="微软雅黑"/>
                </a:endParaRPr>
              </a:p>
            </p:txBody>
          </p:sp>
          <p:sp>
            <p:nvSpPr>
              <p:cNvPr id="30" name="Line 60"/>
              <p:cNvSpPr>
                <a:spLocks noChangeShapeType="1"/>
              </p:cNvSpPr>
              <p:nvPr/>
            </p:nvSpPr>
            <p:spPr bwMode="auto">
              <a:xfrm flipH="1">
                <a:off x="3370" y="3486"/>
                <a:ext cx="120" cy="0"/>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31" name="Line 61"/>
              <p:cNvSpPr>
                <a:spLocks noChangeShapeType="1"/>
              </p:cNvSpPr>
              <p:nvPr/>
            </p:nvSpPr>
            <p:spPr bwMode="auto">
              <a:xfrm flipH="1">
                <a:off x="3381" y="3534"/>
                <a:ext cx="120" cy="0"/>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32" name="Line 62"/>
              <p:cNvSpPr>
                <a:spLocks noChangeShapeType="1"/>
              </p:cNvSpPr>
              <p:nvPr/>
            </p:nvSpPr>
            <p:spPr bwMode="auto">
              <a:xfrm flipH="1">
                <a:off x="3342" y="3576"/>
                <a:ext cx="120" cy="0"/>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grpSp>
        <p:sp>
          <p:nvSpPr>
            <p:cNvPr id="26" name="Line 63"/>
            <p:cNvSpPr>
              <a:spLocks noChangeShapeType="1"/>
            </p:cNvSpPr>
            <p:nvPr/>
          </p:nvSpPr>
          <p:spPr bwMode="auto">
            <a:xfrm flipH="1" flipV="1">
              <a:off x="4711563" y="4303883"/>
              <a:ext cx="747222" cy="1095962"/>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7" name="Line 64"/>
            <p:cNvSpPr>
              <a:spLocks noChangeShapeType="1"/>
            </p:cNvSpPr>
            <p:nvPr/>
          </p:nvSpPr>
          <p:spPr bwMode="auto">
            <a:xfrm flipH="1" flipV="1">
              <a:off x="3939305" y="4451487"/>
              <a:ext cx="177176" cy="990793"/>
            </a:xfrm>
            <a:prstGeom prst="line">
              <a:avLst/>
            </a:prstGeom>
            <a:noFill/>
            <a:ln w="9525">
              <a:solidFill>
                <a:schemeClr val="tx1"/>
              </a:solidFill>
              <a:round/>
              <a:headEnd/>
              <a:tailEnd/>
            </a:ln>
          </p:spPr>
          <p:txBody>
            <a:bodyPr/>
            <a:lstStyle/>
            <a:p>
              <a:pPr>
                <a:defRPr/>
              </a:pPr>
              <a:endParaRPr lang="zh-CN" altLang="en-US">
                <a:latin typeface="微软雅黑"/>
                <a:ea typeface="微软雅黑"/>
                <a:cs typeface="微软雅黑"/>
              </a:endParaRPr>
            </a:p>
          </p:txBody>
        </p:sp>
      </p:grpSp>
      <p:grpSp>
        <p:nvGrpSpPr>
          <p:cNvPr id="66" name="组合 169"/>
          <p:cNvGrpSpPr>
            <a:grpSpLocks/>
          </p:cNvGrpSpPr>
          <p:nvPr/>
        </p:nvGrpSpPr>
        <p:grpSpPr bwMode="auto">
          <a:xfrm>
            <a:off x="5498844" y="2080082"/>
            <a:ext cx="3346450" cy="2730860"/>
            <a:chOff x="5187950" y="1455738"/>
            <a:chExt cx="3346450" cy="2736850"/>
          </a:xfrm>
        </p:grpSpPr>
        <p:sp>
          <p:nvSpPr>
            <p:cNvPr id="67" name="Rectangle 64"/>
            <p:cNvSpPr>
              <a:spLocks noChangeArrowheads="1"/>
            </p:cNvSpPr>
            <p:nvPr/>
          </p:nvSpPr>
          <p:spPr bwMode="auto">
            <a:xfrm>
              <a:off x="5187950" y="1665288"/>
              <a:ext cx="3346450" cy="2527300"/>
            </a:xfrm>
            <a:prstGeom prst="rect">
              <a:avLst/>
            </a:prstGeom>
            <a:noFill/>
            <a:ln w="28575">
              <a:solidFill>
                <a:srgbClr val="FF0000"/>
              </a:solidFill>
              <a:miter lim="800000"/>
              <a:headEnd/>
              <a:tailEnd/>
            </a:ln>
          </p:spPr>
          <p:txBody>
            <a:bodyPr wrap="none" anchor="ctr"/>
            <a:lstStyle/>
            <a:p>
              <a:pPr>
                <a:defRPr/>
              </a:pPr>
              <a:endParaRPr lang="zh-TW" altLang="en-US">
                <a:latin typeface="微软雅黑"/>
                <a:ea typeface="微软雅黑"/>
                <a:cs typeface="微软雅黑"/>
              </a:endParaRPr>
            </a:p>
          </p:txBody>
        </p:sp>
        <p:sp>
          <p:nvSpPr>
            <p:cNvPr id="68" name="Rectangle 65"/>
            <p:cNvSpPr>
              <a:spLocks noChangeArrowheads="1"/>
            </p:cNvSpPr>
            <p:nvPr/>
          </p:nvSpPr>
          <p:spPr bwMode="auto">
            <a:xfrm>
              <a:off x="5241925" y="1511301"/>
              <a:ext cx="1912937" cy="280987"/>
            </a:xfrm>
            <a:prstGeom prst="rect">
              <a:avLst/>
            </a:prstGeom>
            <a:solidFill>
              <a:schemeClr val="bg1"/>
            </a:solidFill>
            <a:ln w="9525">
              <a:noFill/>
              <a:miter lim="800000"/>
              <a:headEnd/>
              <a:tailEnd/>
            </a:ln>
          </p:spPr>
          <p:txBody>
            <a:bodyPr wrap="none" anchor="ctr"/>
            <a:lstStyle/>
            <a:p>
              <a:pPr>
                <a:defRPr/>
              </a:pPr>
              <a:endParaRPr lang="zh-TW" altLang="en-US">
                <a:latin typeface="微软雅黑"/>
                <a:ea typeface="微软雅黑"/>
                <a:cs typeface="微软雅黑"/>
              </a:endParaRPr>
            </a:p>
          </p:txBody>
        </p:sp>
        <p:sp>
          <p:nvSpPr>
            <p:cNvPr id="69" name="Rectangle 66"/>
            <p:cNvSpPr>
              <a:spLocks noChangeArrowheads="1"/>
            </p:cNvSpPr>
            <p:nvPr/>
          </p:nvSpPr>
          <p:spPr bwMode="auto">
            <a:xfrm>
              <a:off x="5240337" y="1470026"/>
              <a:ext cx="3149600" cy="2579687"/>
            </a:xfrm>
            <a:prstGeom prst="rect">
              <a:avLst/>
            </a:prstGeom>
            <a:noFill/>
            <a:ln w="9525">
              <a:noFill/>
              <a:miter lim="800000"/>
              <a:headEnd/>
              <a:tailEnd/>
            </a:ln>
          </p:spPr>
          <p:txBody>
            <a:bodyPr/>
            <a:lstStyle/>
            <a:p>
              <a:pPr marL="342900" indent="-342900">
                <a:lnSpc>
                  <a:spcPct val="90000"/>
                </a:lnSpc>
                <a:spcBef>
                  <a:spcPct val="20000"/>
                </a:spcBef>
                <a:buClr>
                  <a:schemeClr val="accent2"/>
                </a:buClr>
                <a:buSzPct val="85000"/>
                <a:buFont typeface="ZapfDingbats" charset="0"/>
                <a:buNone/>
              </a:pPr>
              <a:r>
                <a:rPr lang="en-US" altLang="zh-TW" sz="2000" dirty="0">
                  <a:latin typeface="微软雅黑"/>
                  <a:ea typeface="微软雅黑"/>
                  <a:cs typeface="微软雅黑"/>
                </a:rPr>
                <a:t> </a:t>
              </a:r>
              <a:r>
                <a:rPr lang="zh-CN" altLang="en-US" sz="2400" dirty="0">
                  <a:latin typeface="微软雅黑"/>
                  <a:ea typeface="微软雅黑"/>
                  <a:cs typeface="微软雅黑"/>
                </a:rPr>
                <a:t>无线连接</a:t>
              </a:r>
              <a:endParaRPr lang="en-US" altLang="zh-TW" sz="24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用户与基站、用户与用户或基站与基站之间的数据传输通路。</a:t>
              </a:r>
              <a:endParaRPr lang="en-US" altLang="zh-CN" sz="20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以无线电波、光波为载体。</a:t>
              </a:r>
              <a:endParaRPr lang="en-US" altLang="zh-CN" sz="20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支持多种多样的传输速率和传输距离。</a:t>
              </a:r>
              <a:endParaRPr lang="en-US" altLang="zh-TW" sz="2000" dirty="0">
                <a:latin typeface="微软雅黑"/>
                <a:ea typeface="微软雅黑"/>
                <a:cs typeface="微软雅黑"/>
              </a:endParaRPr>
            </a:p>
          </p:txBody>
        </p:sp>
        <p:sp>
          <p:nvSpPr>
            <p:cNvPr id="70" name="AutoShape 72"/>
            <p:cNvSpPr>
              <a:spLocks noChangeAspect="1" noChangeArrowheads="1" noTextEdit="1"/>
            </p:cNvSpPr>
            <p:nvPr/>
          </p:nvSpPr>
          <p:spPr bwMode="auto">
            <a:xfrm>
              <a:off x="7504112" y="1538288"/>
              <a:ext cx="735013" cy="220663"/>
            </a:xfrm>
            <a:prstGeom prst="rect">
              <a:avLst/>
            </a:prstGeom>
            <a:solidFill>
              <a:schemeClr val="bg1"/>
            </a:solidFill>
            <a:ln w="9525">
              <a:noFill/>
              <a:miter lim="800000"/>
              <a:headEnd/>
              <a:tailEnd/>
            </a:ln>
          </p:spPr>
          <p:txBody>
            <a:bodyPr/>
            <a:lstStyle/>
            <a:p>
              <a:pPr>
                <a:defRPr/>
              </a:pPr>
              <a:endParaRPr lang="zh-CN" altLang="en-US">
                <a:latin typeface="微软雅黑"/>
                <a:ea typeface="微软雅黑"/>
                <a:cs typeface="微软雅黑"/>
              </a:endParaRPr>
            </a:p>
          </p:txBody>
        </p:sp>
        <p:grpSp>
          <p:nvGrpSpPr>
            <p:cNvPr id="71" name="Group 137"/>
            <p:cNvGrpSpPr>
              <a:grpSpLocks/>
            </p:cNvGrpSpPr>
            <p:nvPr/>
          </p:nvGrpSpPr>
          <p:grpSpPr bwMode="auto">
            <a:xfrm>
              <a:off x="7518423" y="1455740"/>
              <a:ext cx="722315" cy="303213"/>
              <a:chOff x="4750" y="264"/>
              <a:chExt cx="455" cy="191"/>
            </a:xfrm>
          </p:grpSpPr>
          <p:sp>
            <p:nvSpPr>
              <p:cNvPr id="72" name="Freeform 89"/>
              <p:cNvSpPr>
                <a:spLocks/>
              </p:cNvSpPr>
              <p:nvPr/>
            </p:nvSpPr>
            <p:spPr bwMode="auto">
              <a:xfrm>
                <a:off x="4872" y="298"/>
                <a:ext cx="82" cy="104"/>
              </a:xfrm>
              <a:custGeom>
                <a:avLst/>
                <a:gdLst>
                  <a:gd name="T0" fmla="*/ 0 w 247"/>
                  <a:gd name="T1" fmla="*/ 0 h 209"/>
                  <a:gd name="T2" fmla="*/ 0 w 247"/>
                  <a:gd name="T3" fmla="*/ 0 h 209"/>
                  <a:gd name="T4" fmla="*/ 0 w 247"/>
                  <a:gd name="T5" fmla="*/ 0 h 209"/>
                  <a:gd name="T6" fmla="*/ 0 w 247"/>
                  <a:gd name="T7" fmla="*/ 0 h 209"/>
                  <a:gd name="T8" fmla="*/ 0 w 247"/>
                  <a:gd name="T9" fmla="*/ 0 h 209"/>
                  <a:gd name="T10" fmla="*/ 0 w 247"/>
                  <a:gd name="T11" fmla="*/ 0 h 209"/>
                  <a:gd name="T12" fmla="*/ 0 w 247"/>
                  <a:gd name="T13" fmla="*/ 0 h 209"/>
                  <a:gd name="T14" fmla="*/ 0 w 247"/>
                  <a:gd name="T15" fmla="*/ 0 h 209"/>
                  <a:gd name="T16" fmla="*/ 0 w 247"/>
                  <a:gd name="T17" fmla="*/ 0 h 209"/>
                  <a:gd name="T18" fmla="*/ 0 w 247"/>
                  <a:gd name="T19" fmla="*/ 0 h 209"/>
                  <a:gd name="T20" fmla="*/ 0 w 247"/>
                  <a:gd name="T21" fmla="*/ 0 h 209"/>
                  <a:gd name="T22" fmla="*/ 0 w 247"/>
                  <a:gd name="T23" fmla="*/ 0 h 209"/>
                  <a:gd name="T24" fmla="*/ 0 w 247"/>
                  <a:gd name="T25" fmla="*/ 0 h 209"/>
                  <a:gd name="T26" fmla="*/ 0 w 247"/>
                  <a:gd name="T27" fmla="*/ 0 h 209"/>
                  <a:gd name="T28" fmla="*/ 0 w 247"/>
                  <a:gd name="T29" fmla="*/ 0 h 209"/>
                  <a:gd name="T30" fmla="*/ 0 w 247"/>
                  <a:gd name="T31" fmla="*/ 0 h 209"/>
                  <a:gd name="T32" fmla="*/ 0 w 247"/>
                  <a:gd name="T33" fmla="*/ 0 h 209"/>
                  <a:gd name="T34" fmla="*/ 0 w 247"/>
                  <a:gd name="T35" fmla="*/ 0 h 209"/>
                  <a:gd name="T36" fmla="*/ 0 w 247"/>
                  <a:gd name="T37" fmla="*/ 0 h 209"/>
                  <a:gd name="T38" fmla="*/ 0 w 247"/>
                  <a:gd name="T39" fmla="*/ 0 h 209"/>
                  <a:gd name="T40" fmla="*/ 0 w 247"/>
                  <a:gd name="T41" fmla="*/ 0 h 209"/>
                  <a:gd name="T42" fmla="*/ 0 w 247"/>
                  <a:gd name="T43" fmla="*/ 0 h 209"/>
                  <a:gd name="T44" fmla="*/ 0 w 247"/>
                  <a:gd name="T45" fmla="*/ 0 h 209"/>
                  <a:gd name="T46" fmla="*/ 0 w 247"/>
                  <a:gd name="T47" fmla="*/ 0 h 209"/>
                  <a:gd name="T48" fmla="*/ 0 w 247"/>
                  <a:gd name="T49" fmla="*/ 0 h 209"/>
                  <a:gd name="T50" fmla="*/ 0 w 247"/>
                  <a:gd name="T51" fmla="*/ 0 h 209"/>
                  <a:gd name="T52" fmla="*/ 0 w 247"/>
                  <a:gd name="T53" fmla="*/ 0 h 209"/>
                  <a:gd name="T54" fmla="*/ 0 w 247"/>
                  <a:gd name="T55" fmla="*/ 0 h 209"/>
                  <a:gd name="T56" fmla="*/ 0 w 247"/>
                  <a:gd name="T57" fmla="*/ 0 h 209"/>
                  <a:gd name="T58" fmla="*/ 0 w 247"/>
                  <a:gd name="T59" fmla="*/ 0 h 209"/>
                  <a:gd name="T60" fmla="*/ 0 w 247"/>
                  <a:gd name="T61" fmla="*/ 0 h 209"/>
                  <a:gd name="T62" fmla="*/ 0 w 247"/>
                  <a:gd name="T63" fmla="*/ 0 h 209"/>
                  <a:gd name="T64" fmla="*/ 0 w 247"/>
                  <a:gd name="T65" fmla="*/ 0 h 209"/>
                  <a:gd name="T66" fmla="*/ 0 w 247"/>
                  <a:gd name="T67" fmla="*/ 0 h 209"/>
                  <a:gd name="T68" fmla="*/ 0 w 247"/>
                  <a:gd name="T69" fmla="*/ 0 h 209"/>
                  <a:gd name="T70" fmla="*/ 0 w 247"/>
                  <a:gd name="T71" fmla="*/ 0 h 209"/>
                  <a:gd name="T72" fmla="*/ 0 w 247"/>
                  <a:gd name="T73" fmla="*/ 0 h 209"/>
                  <a:gd name="T74" fmla="*/ 0 w 247"/>
                  <a:gd name="T75" fmla="*/ 0 h 209"/>
                  <a:gd name="T76" fmla="*/ 0 w 247"/>
                  <a:gd name="T77" fmla="*/ 0 h 209"/>
                  <a:gd name="T78" fmla="*/ 0 w 247"/>
                  <a:gd name="T79" fmla="*/ 0 h 209"/>
                  <a:gd name="T80" fmla="*/ 0 w 247"/>
                  <a:gd name="T81" fmla="*/ 0 h 209"/>
                  <a:gd name="T82" fmla="*/ 0 w 247"/>
                  <a:gd name="T83" fmla="*/ 0 h 209"/>
                  <a:gd name="T84" fmla="*/ 0 w 247"/>
                  <a:gd name="T85" fmla="*/ 0 h 209"/>
                  <a:gd name="T86" fmla="*/ 0 w 247"/>
                  <a:gd name="T87" fmla="*/ 0 h 209"/>
                  <a:gd name="T88" fmla="*/ 0 w 247"/>
                  <a:gd name="T89" fmla="*/ 0 h 209"/>
                  <a:gd name="T90" fmla="*/ 0 w 247"/>
                  <a:gd name="T91" fmla="*/ 0 h 209"/>
                  <a:gd name="T92" fmla="*/ 0 w 247"/>
                  <a:gd name="T93" fmla="*/ 0 h 209"/>
                  <a:gd name="T94" fmla="*/ 0 w 247"/>
                  <a:gd name="T95" fmla="*/ 0 h 209"/>
                  <a:gd name="T96" fmla="*/ 0 w 247"/>
                  <a:gd name="T97" fmla="*/ 0 h 2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9"/>
                  <a:gd name="T149" fmla="*/ 247 w 247"/>
                  <a:gd name="T150" fmla="*/ 209 h 2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9">
                    <a:moveTo>
                      <a:pt x="87" y="27"/>
                    </a:moveTo>
                    <a:lnTo>
                      <a:pt x="68" y="35"/>
                    </a:lnTo>
                    <a:lnTo>
                      <a:pt x="52" y="46"/>
                    </a:lnTo>
                    <a:lnTo>
                      <a:pt x="37" y="57"/>
                    </a:lnTo>
                    <a:lnTo>
                      <a:pt x="24" y="69"/>
                    </a:lnTo>
                    <a:lnTo>
                      <a:pt x="14" y="83"/>
                    </a:lnTo>
                    <a:lnTo>
                      <a:pt x="7" y="97"/>
                    </a:lnTo>
                    <a:lnTo>
                      <a:pt x="2" y="113"/>
                    </a:lnTo>
                    <a:lnTo>
                      <a:pt x="0" y="128"/>
                    </a:lnTo>
                    <a:lnTo>
                      <a:pt x="2" y="150"/>
                    </a:lnTo>
                    <a:lnTo>
                      <a:pt x="14" y="167"/>
                    </a:lnTo>
                    <a:lnTo>
                      <a:pt x="32" y="183"/>
                    </a:lnTo>
                    <a:lnTo>
                      <a:pt x="55" y="194"/>
                    </a:lnTo>
                    <a:lnTo>
                      <a:pt x="81" y="203"/>
                    </a:lnTo>
                    <a:lnTo>
                      <a:pt x="109" y="208"/>
                    </a:lnTo>
                    <a:lnTo>
                      <a:pt x="138" y="209"/>
                    </a:lnTo>
                    <a:lnTo>
                      <a:pt x="165" y="206"/>
                    </a:lnTo>
                    <a:lnTo>
                      <a:pt x="171" y="206"/>
                    </a:lnTo>
                    <a:lnTo>
                      <a:pt x="177" y="203"/>
                    </a:lnTo>
                    <a:lnTo>
                      <a:pt x="181" y="200"/>
                    </a:lnTo>
                    <a:lnTo>
                      <a:pt x="183" y="196"/>
                    </a:lnTo>
                    <a:lnTo>
                      <a:pt x="180" y="191"/>
                    </a:lnTo>
                    <a:lnTo>
                      <a:pt x="174" y="187"/>
                    </a:lnTo>
                    <a:lnTo>
                      <a:pt x="167" y="183"/>
                    </a:lnTo>
                    <a:lnTo>
                      <a:pt x="159" y="181"/>
                    </a:lnTo>
                    <a:lnTo>
                      <a:pt x="145" y="178"/>
                    </a:lnTo>
                    <a:lnTo>
                      <a:pt x="130" y="176"/>
                    </a:lnTo>
                    <a:lnTo>
                      <a:pt x="116" y="174"/>
                    </a:lnTo>
                    <a:lnTo>
                      <a:pt x="103" y="171"/>
                    </a:lnTo>
                    <a:lnTo>
                      <a:pt x="90" y="168"/>
                    </a:lnTo>
                    <a:lnTo>
                      <a:pt x="77" y="164"/>
                    </a:lnTo>
                    <a:lnTo>
                      <a:pt x="65" y="159"/>
                    </a:lnTo>
                    <a:lnTo>
                      <a:pt x="53" y="151"/>
                    </a:lnTo>
                    <a:lnTo>
                      <a:pt x="49" y="116"/>
                    </a:lnTo>
                    <a:lnTo>
                      <a:pt x="61" y="87"/>
                    </a:lnTo>
                    <a:lnTo>
                      <a:pt x="84" y="64"/>
                    </a:lnTo>
                    <a:lnTo>
                      <a:pt x="116" y="46"/>
                    </a:lnTo>
                    <a:lnTo>
                      <a:pt x="151" y="31"/>
                    </a:lnTo>
                    <a:lnTo>
                      <a:pt x="187" y="20"/>
                    </a:lnTo>
                    <a:lnTo>
                      <a:pt x="220" y="12"/>
                    </a:lnTo>
                    <a:lnTo>
                      <a:pt x="247" y="5"/>
                    </a:lnTo>
                    <a:lnTo>
                      <a:pt x="231" y="1"/>
                    </a:lnTo>
                    <a:lnTo>
                      <a:pt x="213" y="0"/>
                    </a:lnTo>
                    <a:lnTo>
                      <a:pt x="193" y="2"/>
                    </a:lnTo>
                    <a:lnTo>
                      <a:pt x="171" y="5"/>
                    </a:lnTo>
                    <a:lnTo>
                      <a:pt x="149" y="10"/>
                    </a:lnTo>
                    <a:lnTo>
                      <a:pt x="127" y="15"/>
                    </a:lnTo>
                    <a:lnTo>
                      <a:pt x="106" y="21"/>
                    </a:lnTo>
                    <a:lnTo>
                      <a:pt x="87" y="27"/>
                    </a:lnTo>
                    <a:close/>
                  </a:path>
                </a:pathLst>
              </a:custGeom>
              <a:solidFill>
                <a:srgbClr val="C9E8FF"/>
              </a:solidFill>
              <a:ln w="9525">
                <a:noFill/>
                <a:round/>
                <a:headEnd/>
                <a:tailEnd/>
              </a:ln>
            </p:spPr>
            <p:txBody>
              <a:bodyPr/>
              <a:lstStyle/>
              <a:p>
                <a:pPr>
                  <a:defRPr/>
                </a:pPr>
                <a:endParaRPr lang="zh-CN" altLang="en-US">
                  <a:latin typeface="微软雅黑"/>
                  <a:ea typeface="微软雅黑"/>
                  <a:cs typeface="微软雅黑"/>
                </a:endParaRPr>
              </a:p>
            </p:txBody>
          </p:sp>
          <p:sp>
            <p:nvSpPr>
              <p:cNvPr id="73" name="Freeform 90"/>
              <p:cNvSpPr>
                <a:spLocks/>
              </p:cNvSpPr>
              <p:nvPr/>
            </p:nvSpPr>
            <p:spPr bwMode="auto">
              <a:xfrm>
                <a:off x="5012" y="297"/>
                <a:ext cx="53" cy="81"/>
              </a:xfrm>
              <a:custGeom>
                <a:avLst/>
                <a:gdLst>
                  <a:gd name="T0" fmla="*/ 0 w 158"/>
                  <a:gd name="T1" fmla="*/ 1 h 162"/>
                  <a:gd name="T2" fmla="*/ 0 w 158"/>
                  <a:gd name="T3" fmla="*/ 1 h 162"/>
                  <a:gd name="T4" fmla="*/ 0 w 158"/>
                  <a:gd name="T5" fmla="*/ 1 h 162"/>
                  <a:gd name="T6" fmla="*/ 0 w 158"/>
                  <a:gd name="T7" fmla="*/ 1 h 162"/>
                  <a:gd name="T8" fmla="*/ 0 w 158"/>
                  <a:gd name="T9" fmla="*/ 1 h 162"/>
                  <a:gd name="T10" fmla="*/ 0 w 158"/>
                  <a:gd name="T11" fmla="*/ 1 h 162"/>
                  <a:gd name="T12" fmla="*/ 0 w 158"/>
                  <a:gd name="T13" fmla="*/ 1 h 162"/>
                  <a:gd name="T14" fmla="*/ 0 w 158"/>
                  <a:gd name="T15" fmla="*/ 1 h 162"/>
                  <a:gd name="T16" fmla="*/ 0 w 158"/>
                  <a:gd name="T17" fmla="*/ 1 h 162"/>
                  <a:gd name="T18" fmla="*/ 0 w 158"/>
                  <a:gd name="T19" fmla="*/ 1 h 162"/>
                  <a:gd name="T20" fmla="*/ 0 w 158"/>
                  <a:gd name="T21" fmla="*/ 1 h 162"/>
                  <a:gd name="T22" fmla="*/ 0 w 158"/>
                  <a:gd name="T23" fmla="*/ 1 h 162"/>
                  <a:gd name="T24" fmla="*/ 0 w 158"/>
                  <a:gd name="T25" fmla="*/ 1 h 162"/>
                  <a:gd name="T26" fmla="*/ 0 w 158"/>
                  <a:gd name="T27" fmla="*/ 1 h 162"/>
                  <a:gd name="T28" fmla="*/ 0 w 158"/>
                  <a:gd name="T29" fmla="*/ 1 h 162"/>
                  <a:gd name="T30" fmla="*/ 0 w 158"/>
                  <a:gd name="T31" fmla="*/ 1 h 162"/>
                  <a:gd name="T32" fmla="*/ 0 w 158"/>
                  <a:gd name="T33" fmla="*/ 1 h 162"/>
                  <a:gd name="T34" fmla="*/ 0 w 158"/>
                  <a:gd name="T35" fmla="*/ 1 h 162"/>
                  <a:gd name="T36" fmla="*/ 0 w 158"/>
                  <a:gd name="T37" fmla="*/ 1 h 162"/>
                  <a:gd name="T38" fmla="*/ 0 w 158"/>
                  <a:gd name="T39" fmla="*/ 1 h 162"/>
                  <a:gd name="T40" fmla="*/ 0 w 158"/>
                  <a:gd name="T41" fmla="*/ 1 h 162"/>
                  <a:gd name="T42" fmla="*/ 0 w 158"/>
                  <a:gd name="T43" fmla="*/ 1 h 162"/>
                  <a:gd name="T44" fmla="*/ 0 w 158"/>
                  <a:gd name="T45" fmla="*/ 1 h 162"/>
                  <a:gd name="T46" fmla="*/ 0 w 158"/>
                  <a:gd name="T47" fmla="*/ 1 h 162"/>
                  <a:gd name="T48" fmla="*/ 0 w 158"/>
                  <a:gd name="T49" fmla="*/ 1 h 162"/>
                  <a:gd name="T50" fmla="*/ 0 w 158"/>
                  <a:gd name="T51" fmla="*/ 1 h 162"/>
                  <a:gd name="T52" fmla="*/ 0 w 158"/>
                  <a:gd name="T53" fmla="*/ 1 h 162"/>
                  <a:gd name="T54" fmla="*/ 0 w 158"/>
                  <a:gd name="T55" fmla="*/ 1 h 162"/>
                  <a:gd name="T56" fmla="*/ 0 w 158"/>
                  <a:gd name="T57" fmla="*/ 1 h 162"/>
                  <a:gd name="T58" fmla="*/ 0 w 158"/>
                  <a:gd name="T59" fmla="*/ 1 h 162"/>
                  <a:gd name="T60" fmla="*/ 0 w 158"/>
                  <a:gd name="T61" fmla="*/ 0 h 162"/>
                  <a:gd name="T62" fmla="*/ 0 w 158"/>
                  <a:gd name="T63" fmla="*/ 0 h 162"/>
                  <a:gd name="T64" fmla="*/ 0 w 158"/>
                  <a:gd name="T65" fmla="*/ 1 h 162"/>
                  <a:gd name="T66" fmla="*/ 0 w 158"/>
                  <a:gd name="T67" fmla="*/ 1 h 162"/>
                  <a:gd name="T68" fmla="*/ 0 w 158"/>
                  <a:gd name="T69" fmla="*/ 1 h 162"/>
                  <a:gd name="T70" fmla="*/ 0 w 158"/>
                  <a:gd name="T71" fmla="*/ 1 h 162"/>
                  <a:gd name="T72" fmla="*/ 0 w 158"/>
                  <a:gd name="T73" fmla="*/ 1 h 162"/>
                  <a:gd name="T74" fmla="*/ 0 w 158"/>
                  <a:gd name="T75" fmla="*/ 1 h 162"/>
                  <a:gd name="T76" fmla="*/ 0 w 158"/>
                  <a:gd name="T77" fmla="*/ 1 h 162"/>
                  <a:gd name="T78" fmla="*/ 0 w 158"/>
                  <a:gd name="T79" fmla="*/ 1 h 162"/>
                  <a:gd name="T80" fmla="*/ 0 w 158"/>
                  <a:gd name="T81" fmla="*/ 1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2"/>
                  <a:gd name="T125" fmla="*/ 158 w 158"/>
                  <a:gd name="T126" fmla="*/ 162 h 1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2">
                    <a:moveTo>
                      <a:pt x="134" y="53"/>
                    </a:moveTo>
                    <a:lnTo>
                      <a:pt x="140" y="69"/>
                    </a:lnTo>
                    <a:lnTo>
                      <a:pt x="138" y="85"/>
                    </a:lnTo>
                    <a:lnTo>
                      <a:pt x="128" y="97"/>
                    </a:lnTo>
                    <a:lnTo>
                      <a:pt x="113" y="109"/>
                    </a:lnTo>
                    <a:lnTo>
                      <a:pt x="96" y="119"/>
                    </a:lnTo>
                    <a:lnTo>
                      <a:pt x="76" y="129"/>
                    </a:lnTo>
                    <a:lnTo>
                      <a:pt x="55" y="138"/>
                    </a:lnTo>
                    <a:lnTo>
                      <a:pt x="38" y="148"/>
                    </a:lnTo>
                    <a:lnTo>
                      <a:pt x="35" y="151"/>
                    </a:lnTo>
                    <a:lnTo>
                      <a:pt x="33" y="153"/>
                    </a:lnTo>
                    <a:lnTo>
                      <a:pt x="33" y="156"/>
                    </a:lnTo>
                    <a:lnTo>
                      <a:pt x="35" y="159"/>
                    </a:lnTo>
                    <a:lnTo>
                      <a:pt x="39" y="161"/>
                    </a:lnTo>
                    <a:lnTo>
                      <a:pt x="44" y="162"/>
                    </a:lnTo>
                    <a:lnTo>
                      <a:pt x="46" y="162"/>
                    </a:lnTo>
                    <a:lnTo>
                      <a:pt x="51" y="161"/>
                    </a:lnTo>
                    <a:lnTo>
                      <a:pt x="74" y="152"/>
                    </a:lnTo>
                    <a:lnTo>
                      <a:pt x="96" y="142"/>
                    </a:lnTo>
                    <a:lnTo>
                      <a:pt x="116" y="130"/>
                    </a:lnTo>
                    <a:lnTo>
                      <a:pt x="135" y="117"/>
                    </a:lnTo>
                    <a:lnTo>
                      <a:pt x="148" y="102"/>
                    </a:lnTo>
                    <a:lnTo>
                      <a:pt x="157" y="86"/>
                    </a:lnTo>
                    <a:lnTo>
                      <a:pt x="158" y="68"/>
                    </a:lnTo>
                    <a:lnTo>
                      <a:pt x="153" y="50"/>
                    </a:lnTo>
                    <a:lnTo>
                      <a:pt x="140" y="35"/>
                    </a:lnTo>
                    <a:lnTo>
                      <a:pt x="121" y="23"/>
                    </a:lnTo>
                    <a:lnTo>
                      <a:pt x="97" y="14"/>
                    </a:lnTo>
                    <a:lnTo>
                      <a:pt x="71" y="6"/>
                    </a:lnTo>
                    <a:lnTo>
                      <a:pt x="45" y="2"/>
                    </a:lnTo>
                    <a:lnTo>
                      <a:pt x="23" y="0"/>
                    </a:lnTo>
                    <a:lnTo>
                      <a:pt x="7" y="0"/>
                    </a:lnTo>
                    <a:lnTo>
                      <a:pt x="0" y="3"/>
                    </a:lnTo>
                    <a:lnTo>
                      <a:pt x="17" y="9"/>
                    </a:lnTo>
                    <a:lnTo>
                      <a:pt x="36" y="13"/>
                    </a:lnTo>
                    <a:lnTo>
                      <a:pt x="57" y="17"/>
                    </a:lnTo>
                    <a:lnTo>
                      <a:pt x="76" y="21"/>
                    </a:lnTo>
                    <a:lnTo>
                      <a:pt x="94" y="26"/>
                    </a:lnTo>
                    <a:lnTo>
                      <a:pt x="110" y="33"/>
                    </a:lnTo>
                    <a:lnTo>
                      <a:pt x="124" y="42"/>
                    </a:lnTo>
                    <a:lnTo>
                      <a:pt x="134" y="53"/>
                    </a:lnTo>
                    <a:close/>
                  </a:path>
                </a:pathLst>
              </a:custGeom>
              <a:solidFill>
                <a:srgbClr val="C9E8FF"/>
              </a:solidFill>
              <a:ln w="9525">
                <a:noFill/>
                <a:round/>
                <a:headEnd/>
                <a:tailEnd/>
              </a:ln>
            </p:spPr>
            <p:txBody>
              <a:bodyPr/>
              <a:lstStyle/>
              <a:p>
                <a:pPr>
                  <a:defRPr/>
                </a:pPr>
                <a:endParaRPr lang="zh-CN" altLang="en-US">
                  <a:latin typeface="微软雅黑"/>
                  <a:ea typeface="微软雅黑"/>
                  <a:cs typeface="微软雅黑"/>
                </a:endParaRPr>
              </a:p>
            </p:txBody>
          </p:sp>
          <p:sp>
            <p:nvSpPr>
              <p:cNvPr id="74" name="Freeform 91"/>
              <p:cNvSpPr>
                <a:spLocks/>
              </p:cNvSpPr>
              <p:nvPr/>
            </p:nvSpPr>
            <p:spPr bwMode="auto">
              <a:xfrm>
                <a:off x="4820" y="278"/>
                <a:ext cx="133" cy="169"/>
              </a:xfrm>
              <a:custGeom>
                <a:avLst/>
                <a:gdLst>
                  <a:gd name="T0" fmla="*/ 0 w 400"/>
                  <a:gd name="T1" fmla="*/ 0 h 339"/>
                  <a:gd name="T2" fmla="*/ 0 w 400"/>
                  <a:gd name="T3" fmla="*/ 0 h 339"/>
                  <a:gd name="T4" fmla="*/ 0 w 400"/>
                  <a:gd name="T5" fmla="*/ 0 h 339"/>
                  <a:gd name="T6" fmla="*/ 0 w 400"/>
                  <a:gd name="T7" fmla="*/ 0 h 339"/>
                  <a:gd name="T8" fmla="*/ 0 w 400"/>
                  <a:gd name="T9" fmla="*/ 0 h 339"/>
                  <a:gd name="T10" fmla="*/ 0 w 400"/>
                  <a:gd name="T11" fmla="*/ 0 h 339"/>
                  <a:gd name="T12" fmla="*/ 0 w 400"/>
                  <a:gd name="T13" fmla="*/ 0 h 339"/>
                  <a:gd name="T14" fmla="*/ 0 w 400"/>
                  <a:gd name="T15" fmla="*/ 0 h 339"/>
                  <a:gd name="T16" fmla="*/ 0 w 400"/>
                  <a:gd name="T17" fmla="*/ 0 h 339"/>
                  <a:gd name="T18" fmla="*/ 0 w 400"/>
                  <a:gd name="T19" fmla="*/ 0 h 339"/>
                  <a:gd name="T20" fmla="*/ 0 w 400"/>
                  <a:gd name="T21" fmla="*/ 0 h 339"/>
                  <a:gd name="T22" fmla="*/ 0 w 400"/>
                  <a:gd name="T23" fmla="*/ 0 h 339"/>
                  <a:gd name="T24" fmla="*/ 0 w 400"/>
                  <a:gd name="T25" fmla="*/ 0 h 339"/>
                  <a:gd name="T26" fmla="*/ 0 w 400"/>
                  <a:gd name="T27" fmla="*/ 0 h 339"/>
                  <a:gd name="T28" fmla="*/ 0 w 400"/>
                  <a:gd name="T29" fmla="*/ 0 h 339"/>
                  <a:gd name="T30" fmla="*/ 0 w 400"/>
                  <a:gd name="T31" fmla="*/ 0 h 339"/>
                  <a:gd name="T32" fmla="*/ 0 w 400"/>
                  <a:gd name="T33" fmla="*/ 0 h 339"/>
                  <a:gd name="T34" fmla="*/ 0 w 400"/>
                  <a:gd name="T35" fmla="*/ 0 h 339"/>
                  <a:gd name="T36" fmla="*/ 0 w 400"/>
                  <a:gd name="T37" fmla="*/ 0 h 339"/>
                  <a:gd name="T38" fmla="*/ 0 w 400"/>
                  <a:gd name="T39" fmla="*/ 0 h 339"/>
                  <a:gd name="T40" fmla="*/ 0 w 400"/>
                  <a:gd name="T41" fmla="*/ 0 h 339"/>
                  <a:gd name="T42" fmla="*/ 0 w 400"/>
                  <a:gd name="T43" fmla="*/ 0 h 339"/>
                  <a:gd name="T44" fmla="*/ 0 w 400"/>
                  <a:gd name="T45" fmla="*/ 0 h 339"/>
                  <a:gd name="T46" fmla="*/ 0 w 400"/>
                  <a:gd name="T47" fmla="*/ 0 h 339"/>
                  <a:gd name="T48" fmla="*/ 0 w 400"/>
                  <a:gd name="T49" fmla="*/ 0 h 339"/>
                  <a:gd name="T50" fmla="*/ 0 w 400"/>
                  <a:gd name="T51" fmla="*/ 0 h 339"/>
                  <a:gd name="T52" fmla="*/ 0 w 400"/>
                  <a:gd name="T53" fmla="*/ 0 h 339"/>
                  <a:gd name="T54" fmla="*/ 0 w 400"/>
                  <a:gd name="T55" fmla="*/ 0 h 339"/>
                  <a:gd name="T56" fmla="*/ 0 w 400"/>
                  <a:gd name="T57" fmla="*/ 0 h 339"/>
                  <a:gd name="T58" fmla="*/ 0 w 400"/>
                  <a:gd name="T59" fmla="*/ 0 h 339"/>
                  <a:gd name="T60" fmla="*/ 0 w 400"/>
                  <a:gd name="T61" fmla="*/ 0 h 339"/>
                  <a:gd name="T62" fmla="*/ 0 w 400"/>
                  <a:gd name="T63" fmla="*/ 0 h 339"/>
                  <a:gd name="T64" fmla="*/ 0 w 400"/>
                  <a:gd name="T65" fmla="*/ 0 h 339"/>
                  <a:gd name="T66" fmla="*/ 0 w 400"/>
                  <a:gd name="T67" fmla="*/ 0 h 339"/>
                  <a:gd name="T68" fmla="*/ 0 w 400"/>
                  <a:gd name="T69" fmla="*/ 0 h 339"/>
                  <a:gd name="T70" fmla="*/ 0 w 400"/>
                  <a:gd name="T71" fmla="*/ 0 h 339"/>
                  <a:gd name="T72" fmla="*/ 0 w 400"/>
                  <a:gd name="T73" fmla="*/ 0 h 339"/>
                  <a:gd name="T74" fmla="*/ 0 w 400"/>
                  <a:gd name="T75" fmla="*/ 0 h 339"/>
                  <a:gd name="T76" fmla="*/ 0 w 400"/>
                  <a:gd name="T77" fmla="*/ 0 h 339"/>
                  <a:gd name="T78" fmla="*/ 0 w 400"/>
                  <a:gd name="T79" fmla="*/ 0 h 339"/>
                  <a:gd name="T80" fmla="*/ 0 w 400"/>
                  <a:gd name="T81" fmla="*/ 0 h 339"/>
                  <a:gd name="T82" fmla="*/ 0 w 400"/>
                  <a:gd name="T83" fmla="*/ 0 h 339"/>
                  <a:gd name="T84" fmla="*/ 0 w 400"/>
                  <a:gd name="T85" fmla="*/ 0 h 339"/>
                  <a:gd name="T86" fmla="*/ 0 w 400"/>
                  <a:gd name="T87" fmla="*/ 0 h 3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39"/>
                  <a:gd name="T134" fmla="*/ 400 w 400"/>
                  <a:gd name="T135" fmla="*/ 339 h 3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39">
                    <a:moveTo>
                      <a:pt x="156" y="44"/>
                    </a:moveTo>
                    <a:lnTo>
                      <a:pt x="125" y="63"/>
                    </a:lnTo>
                    <a:lnTo>
                      <a:pt x="95" y="82"/>
                    </a:lnTo>
                    <a:lnTo>
                      <a:pt x="67" y="103"/>
                    </a:lnTo>
                    <a:lnTo>
                      <a:pt x="42" y="126"/>
                    </a:lnTo>
                    <a:lnTo>
                      <a:pt x="22" y="150"/>
                    </a:lnTo>
                    <a:lnTo>
                      <a:pt x="7" y="175"/>
                    </a:lnTo>
                    <a:lnTo>
                      <a:pt x="0" y="203"/>
                    </a:lnTo>
                    <a:lnTo>
                      <a:pt x="2" y="232"/>
                    </a:lnTo>
                    <a:lnTo>
                      <a:pt x="4" y="239"/>
                    </a:lnTo>
                    <a:lnTo>
                      <a:pt x="7" y="248"/>
                    </a:lnTo>
                    <a:lnTo>
                      <a:pt x="12" y="254"/>
                    </a:lnTo>
                    <a:lnTo>
                      <a:pt x="18" y="261"/>
                    </a:lnTo>
                    <a:lnTo>
                      <a:pt x="25" y="267"/>
                    </a:lnTo>
                    <a:lnTo>
                      <a:pt x="33" y="273"/>
                    </a:lnTo>
                    <a:lnTo>
                      <a:pt x="41" y="278"/>
                    </a:lnTo>
                    <a:lnTo>
                      <a:pt x="51" y="283"/>
                    </a:lnTo>
                    <a:lnTo>
                      <a:pt x="70" y="291"/>
                    </a:lnTo>
                    <a:lnTo>
                      <a:pt x="89" y="298"/>
                    </a:lnTo>
                    <a:lnTo>
                      <a:pt x="108" y="304"/>
                    </a:lnTo>
                    <a:lnTo>
                      <a:pt x="128" y="309"/>
                    </a:lnTo>
                    <a:lnTo>
                      <a:pt x="148" y="315"/>
                    </a:lnTo>
                    <a:lnTo>
                      <a:pt x="169" y="319"/>
                    </a:lnTo>
                    <a:lnTo>
                      <a:pt x="189" y="323"/>
                    </a:lnTo>
                    <a:lnTo>
                      <a:pt x="209" y="326"/>
                    </a:lnTo>
                    <a:lnTo>
                      <a:pt x="231" y="329"/>
                    </a:lnTo>
                    <a:lnTo>
                      <a:pt x="251" y="331"/>
                    </a:lnTo>
                    <a:lnTo>
                      <a:pt x="273" y="333"/>
                    </a:lnTo>
                    <a:lnTo>
                      <a:pt x="295" y="335"/>
                    </a:lnTo>
                    <a:lnTo>
                      <a:pt x="315" y="336"/>
                    </a:lnTo>
                    <a:lnTo>
                      <a:pt x="337" y="337"/>
                    </a:lnTo>
                    <a:lnTo>
                      <a:pt x="359" y="338"/>
                    </a:lnTo>
                    <a:lnTo>
                      <a:pt x="379" y="339"/>
                    </a:lnTo>
                    <a:lnTo>
                      <a:pt x="387" y="339"/>
                    </a:lnTo>
                    <a:lnTo>
                      <a:pt x="392" y="337"/>
                    </a:lnTo>
                    <a:lnTo>
                      <a:pt x="397" y="333"/>
                    </a:lnTo>
                    <a:lnTo>
                      <a:pt x="400" y="329"/>
                    </a:lnTo>
                    <a:lnTo>
                      <a:pt x="400" y="324"/>
                    </a:lnTo>
                    <a:lnTo>
                      <a:pt x="397" y="320"/>
                    </a:lnTo>
                    <a:lnTo>
                      <a:pt x="391" y="317"/>
                    </a:lnTo>
                    <a:lnTo>
                      <a:pt x="384" y="315"/>
                    </a:lnTo>
                    <a:lnTo>
                      <a:pt x="365" y="311"/>
                    </a:lnTo>
                    <a:lnTo>
                      <a:pt x="346" y="309"/>
                    </a:lnTo>
                    <a:lnTo>
                      <a:pt x="327" y="306"/>
                    </a:lnTo>
                    <a:lnTo>
                      <a:pt x="307" y="304"/>
                    </a:lnTo>
                    <a:lnTo>
                      <a:pt x="288" y="302"/>
                    </a:lnTo>
                    <a:lnTo>
                      <a:pt x="269" y="300"/>
                    </a:lnTo>
                    <a:lnTo>
                      <a:pt x="249" y="298"/>
                    </a:lnTo>
                    <a:lnTo>
                      <a:pt x="230" y="295"/>
                    </a:lnTo>
                    <a:lnTo>
                      <a:pt x="211" y="293"/>
                    </a:lnTo>
                    <a:lnTo>
                      <a:pt x="192" y="290"/>
                    </a:lnTo>
                    <a:lnTo>
                      <a:pt x="173" y="286"/>
                    </a:lnTo>
                    <a:lnTo>
                      <a:pt x="154" y="283"/>
                    </a:lnTo>
                    <a:lnTo>
                      <a:pt x="137" y="277"/>
                    </a:lnTo>
                    <a:lnTo>
                      <a:pt x="118" y="272"/>
                    </a:lnTo>
                    <a:lnTo>
                      <a:pt x="100" y="267"/>
                    </a:lnTo>
                    <a:lnTo>
                      <a:pt x="83" y="260"/>
                    </a:lnTo>
                    <a:lnTo>
                      <a:pt x="68" y="253"/>
                    </a:lnTo>
                    <a:lnTo>
                      <a:pt x="57" y="243"/>
                    </a:lnTo>
                    <a:lnTo>
                      <a:pt x="48" y="233"/>
                    </a:lnTo>
                    <a:lnTo>
                      <a:pt x="44" y="221"/>
                    </a:lnTo>
                    <a:lnTo>
                      <a:pt x="42" y="208"/>
                    </a:lnTo>
                    <a:lnTo>
                      <a:pt x="44" y="194"/>
                    </a:lnTo>
                    <a:lnTo>
                      <a:pt x="48" y="180"/>
                    </a:lnTo>
                    <a:lnTo>
                      <a:pt x="54" y="168"/>
                    </a:lnTo>
                    <a:lnTo>
                      <a:pt x="64" y="153"/>
                    </a:lnTo>
                    <a:lnTo>
                      <a:pt x="76" y="137"/>
                    </a:lnTo>
                    <a:lnTo>
                      <a:pt x="89" y="124"/>
                    </a:lnTo>
                    <a:lnTo>
                      <a:pt x="103" y="111"/>
                    </a:lnTo>
                    <a:lnTo>
                      <a:pt x="118" y="99"/>
                    </a:lnTo>
                    <a:lnTo>
                      <a:pt x="134" y="87"/>
                    </a:lnTo>
                    <a:lnTo>
                      <a:pt x="153" y="74"/>
                    </a:lnTo>
                    <a:lnTo>
                      <a:pt x="172" y="62"/>
                    </a:lnTo>
                    <a:lnTo>
                      <a:pt x="190" y="52"/>
                    </a:lnTo>
                    <a:lnTo>
                      <a:pt x="215" y="42"/>
                    </a:lnTo>
                    <a:lnTo>
                      <a:pt x="243" y="34"/>
                    </a:lnTo>
                    <a:lnTo>
                      <a:pt x="270" y="26"/>
                    </a:lnTo>
                    <a:lnTo>
                      <a:pt x="295" y="19"/>
                    </a:lnTo>
                    <a:lnTo>
                      <a:pt x="315" y="13"/>
                    </a:lnTo>
                    <a:lnTo>
                      <a:pt x="328" y="6"/>
                    </a:lnTo>
                    <a:lnTo>
                      <a:pt x="333" y="2"/>
                    </a:lnTo>
                    <a:lnTo>
                      <a:pt x="318" y="0"/>
                    </a:lnTo>
                    <a:lnTo>
                      <a:pt x="298" y="1"/>
                    </a:lnTo>
                    <a:lnTo>
                      <a:pt x="275" y="4"/>
                    </a:lnTo>
                    <a:lnTo>
                      <a:pt x="250" y="9"/>
                    </a:lnTo>
                    <a:lnTo>
                      <a:pt x="224" y="17"/>
                    </a:lnTo>
                    <a:lnTo>
                      <a:pt x="199" y="25"/>
                    </a:lnTo>
                    <a:lnTo>
                      <a:pt x="176" y="34"/>
                    </a:lnTo>
                    <a:lnTo>
                      <a:pt x="156" y="44"/>
                    </a:lnTo>
                    <a:close/>
                  </a:path>
                </a:pathLst>
              </a:custGeom>
              <a:solidFill>
                <a:srgbClr val="C9E8FF"/>
              </a:solidFill>
              <a:ln w="9525">
                <a:noFill/>
                <a:round/>
                <a:headEnd/>
                <a:tailEnd/>
              </a:ln>
            </p:spPr>
            <p:txBody>
              <a:bodyPr/>
              <a:lstStyle/>
              <a:p>
                <a:pPr>
                  <a:defRPr/>
                </a:pPr>
                <a:endParaRPr lang="zh-CN" altLang="en-US">
                  <a:latin typeface="微软雅黑"/>
                  <a:ea typeface="微软雅黑"/>
                  <a:cs typeface="微软雅黑"/>
                </a:endParaRPr>
              </a:p>
            </p:txBody>
          </p:sp>
          <p:sp>
            <p:nvSpPr>
              <p:cNvPr id="75" name="Freeform 92"/>
              <p:cNvSpPr>
                <a:spLocks/>
              </p:cNvSpPr>
              <p:nvPr/>
            </p:nvSpPr>
            <p:spPr bwMode="auto">
              <a:xfrm>
                <a:off x="5007" y="272"/>
                <a:ext cx="117" cy="113"/>
              </a:xfrm>
              <a:custGeom>
                <a:avLst/>
                <a:gdLst>
                  <a:gd name="T0" fmla="*/ 0 w 351"/>
                  <a:gd name="T1" fmla="*/ 1 h 226"/>
                  <a:gd name="T2" fmla="*/ 0 w 351"/>
                  <a:gd name="T3" fmla="*/ 1 h 226"/>
                  <a:gd name="T4" fmla="*/ 0 w 351"/>
                  <a:gd name="T5" fmla="*/ 1 h 226"/>
                  <a:gd name="T6" fmla="*/ 0 w 351"/>
                  <a:gd name="T7" fmla="*/ 1 h 226"/>
                  <a:gd name="T8" fmla="*/ 0 w 351"/>
                  <a:gd name="T9" fmla="*/ 1 h 226"/>
                  <a:gd name="T10" fmla="*/ 0 w 351"/>
                  <a:gd name="T11" fmla="*/ 1 h 226"/>
                  <a:gd name="T12" fmla="*/ 0 w 351"/>
                  <a:gd name="T13" fmla="*/ 1 h 226"/>
                  <a:gd name="T14" fmla="*/ 0 w 351"/>
                  <a:gd name="T15" fmla="*/ 1 h 226"/>
                  <a:gd name="T16" fmla="*/ 0 w 351"/>
                  <a:gd name="T17" fmla="*/ 1 h 226"/>
                  <a:gd name="T18" fmla="*/ 0 w 351"/>
                  <a:gd name="T19" fmla="*/ 1 h 226"/>
                  <a:gd name="T20" fmla="*/ 0 w 351"/>
                  <a:gd name="T21" fmla="*/ 1 h 226"/>
                  <a:gd name="T22" fmla="*/ 0 w 351"/>
                  <a:gd name="T23" fmla="*/ 1 h 226"/>
                  <a:gd name="T24" fmla="*/ 0 w 351"/>
                  <a:gd name="T25" fmla="*/ 1 h 226"/>
                  <a:gd name="T26" fmla="*/ 0 w 351"/>
                  <a:gd name="T27" fmla="*/ 1 h 226"/>
                  <a:gd name="T28" fmla="*/ 0 w 351"/>
                  <a:gd name="T29" fmla="*/ 1 h 226"/>
                  <a:gd name="T30" fmla="*/ 0 w 351"/>
                  <a:gd name="T31" fmla="*/ 1 h 226"/>
                  <a:gd name="T32" fmla="*/ 0 w 351"/>
                  <a:gd name="T33" fmla="*/ 1 h 226"/>
                  <a:gd name="T34" fmla="*/ 0 w 351"/>
                  <a:gd name="T35" fmla="*/ 1 h 226"/>
                  <a:gd name="T36" fmla="*/ 0 w 351"/>
                  <a:gd name="T37" fmla="*/ 1 h 226"/>
                  <a:gd name="T38" fmla="*/ 0 w 351"/>
                  <a:gd name="T39" fmla="*/ 1 h 226"/>
                  <a:gd name="T40" fmla="*/ 0 w 351"/>
                  <a:gd name="T41" fmla="*/ 1 h 226"/>
                  <a:gd name="T42" fmla="*/ 0 w 351"/>
                  <a:gd name="T43" fmla="*/ 1 h 226"/>
                  <a:gd name="T44" fmla="*/ 0 w 351"/>
                  <a:gd name="T45" fmla="*/ 1 h 226"/>
                  <a:gd name="T46" fmla="*/ 0 w 351"/>
                  <a:gd name="T47" fmla="*/ 1 h 226"/>
                  <a:gd name="T48" fmla="*/ 0 w 351"/>
                  <a:gd name="T49" fmla="*/ 1 h 226"/>
                  <a:gd name="T50" fmla="*/ 0 w 351"/>
                  <a:gd name="T51" fmla="*/ 1 h 226"/>
                  <a:gd name="T52" fmla="*/ 0 w 351"/>
                  <a:gd name="T53" fmla="*/ 1 h 226"/>
                  <a:gd name="T54" fmla="*/ 0 w 351"/>
                  <a:gd name="T55" fmla="*/ 1 h 226"/>
                  <a:gd name="T56" fmla="*/ 0 w 351"/>
                  <a:gd name="T57" fmla="*/ 1 h 226"/>
                  <a:gd name="T58" fmla="*/ 0 w 351"/>
                  <a:gd name="T59" fmla="*/ 1 h 226"/>
                  <a:gd name="T60" fmla="*/ 0 w 351"/>
                  <a:gd name="T61" fmla="*/ 1 h 226"/>
                  <a:gd name="T62" fmla="*/ 0 w 351"/>
                  <a:gd name="T63" fmla="*/ 1 h 226"/>
                  <a:gd name="T64" fmla="*/ 0 w 351"/>
                  <a:gd name="T65" fmla="*/ 1 h 226"/>
                  <a:gd name="T66" fmla="*/ 0 w 351"/>
                  <a:gd name="T67" fmla="*/ 1 h 226"/>
                  <a:gd name="T68" fmla="*/ 0 w 351"/>
                  <a:gd name="T69" fmla="*/ 1 h 226"/>
                  <a:gd name="T70" fmla="*/ 0 w 351"/>
                  <a:gd name="T71" fmla="*/ 1 h 226"/>
                  <a:gd name="T72" fmla="*/ 0 w 351"/>
                  <a:gd name="T73" fmla="*/ 1 h 226"/>
                  <a:gd name="T74" fmla="*/ 0 w 351"/>
                  <a:gd name="T75" fmla="*/ 1 h 226"/>
                  <a:gd name="T76" fmla="*/ 0 w 351"/>
                  <a:gd name="T77" fmla="*/ 1 h 226"/>
                  <a:gd name="T78" fmla="*/ 0 w 351"/>
                  <a:gd name="T79" fmla="*/ 0 h 226"/>
                  <a:gd name="T80" fmla="*/ 0 w 351"/>
                  <a:gd name="T81" fmla="*/ 0 h 226"/>
                  <a:gd name="T82" fmla="*/ 0 w 351"/>
                  <a:gd name="T83" fmla="*/ 0 h 226"/>
                  <a:gd name="T84" fmla="*/ 0 w 351"/>
                  <a:gd name="T85" fmla="*/ 0 h 226"/>
                  <a:gd name="T86" fmla="*/ 0 w 351"/>
                  <a:gd name="T87" fmla="*/ 1 h 226"/>
                  <a:gd name="T88" fmla="*/ 0 w 351"/>
                  <a:gd name="T89" fmla="*/ 1 h 226"/>
                  <a:gd name="T90" fmla="*/ 0 w 351"/>
                  <a:gd name="T91" fmla="*/ 1 h 226"/>
                  <a:gd name="T92" fmla="*/ 0 w 351"/>
                  <a:gd name="T93" fmla="*/ 1 h 226"/>
                  <a:gd name="T94" fmla="*/ 0 w 351"/>
                  <a:gd name="T95" fmla="*/ 1 h 226"/>
                  <a:gd name="T96" fmla="*/ 0 w 351"/>
                  <a:gd name="T97" fmla="*/ 1 h 226"/>
                  <a:gd name="T98" fmla="*/ 0 w 351"/>
                  <a:gd name="T99" fmla="*/ 1 h 226"/>
                  <a:gd name="T100" fmla="*/ 0 w 351"/>
                  <a:gd name="T101" fmla="*/ 1 h 226"/>
                  <a:gd name="T102" fmla="*/ 0 w 351"/>
                  <a:gd name="T103" fmla="*/ 1 h 226"/>
                  <a:gd name="T104" fmla="*/ 0 w 351"/>
                  <a:gd name="T105" fmla="*/ 1 h 226"/>
                  <a:gd name="T106" fmla="*/ 0 w 351"/>
                  <a:gd name="T107" fmla="*/ 1 h 226"/>
                  <a:gd name="T108" fmla="*/ 0 w 351"/>
                  <a:gd name="T109" fmla="*/ 1 h 226"/>
                  <a:gd name="T110" fmla="*/ 0 w 351"/>
                  <a:gd name="T111" fmla="*/ 1 h 226"/>
                  <a:gd name="T112" fmla="*/ 0 w 351"/>
                  <a:gd name="T113" fmla="*/ 1 h 226"/>
                  <a:gd name="T114" fmla="*/ 0 w 351"/>
                  <a:gd name="T115" fmla="*/ 1 h 226"/>
                  <a:gd name="T116" fmla="*/ 0 w 351"/>
                  <a:gd name="T117" fmla="*/ 1 h 226"/>
                  <a:gd name="T118" fmla="*/ 0 w 351"/>
                  <a:gd name="T119" fmla="*/ 1 h 226"/>
                  <a:gd name="T120" fmla="*/ 0 w 351"/>
                  <a:gd name="T121" fmla="*/ 1 h 2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1"/>
                  <a:gd name="T184" fmla="*/ 0 h 226"/>
                  <a:gd name="T185" fmla="*/ 351 w 351"/>
                  <a:gd name="T186" fmla="*/ 226 h 2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1" h="226">
                    <a:moveTo>
                      <a:pt x="291" y="69"/>
                    </a:moveTo>
                    <a:lnTo>
                      <a:pt x="307" y="81"/>
                    </a:lnTo>
                    <a:lnTo>
                      <a:pt x="317" y="96"/>
                    </a:lnTo>
                    <a:lnTo>
                      <a:pt x="322" y="111"/>
                    </a:lnTo>
                    <a:lnTo>
                      <a:pt x="322" y="128"/>
                    </a:lnTo>
                    <a:lnTo>
                      <a:pt x="319" y="141"/>
                    </a:lnTo>
                    <a:lnTo>
                      <a:pt x="313" y="152"/>
                    </a:lnTo>
                    <a:lnTo>
                      <a:pt x="303" y="164"/>
                    </a:lnTo>
                    <a:lnTo>
                      <a:pt x="293" y="173"/>
                    </a:lnTo>
                    <a:lnTo>
                      <a:pt x="279" y="183"/>
                    </a:lnTo>
                    <a:lnTo>
                      <a:pt x="266" y="192"/>
                    </a:lnTo>
                    <a:lnTo>
                      <a:pt x="253" y="201"/>
                    </a:lnTo>
                    <a:lnTo>
                      <a:pt x="240" y="210"/>
                    </a:lnTo>
                    <a:lnTo>
                      <a:pt x="237" y="213"/>
                    </a:lnTo>
                    <a:lnTo>
                      <a:pt x="237" y="216"/>
                    </a:lnTo>
                    <a:lnTo>
                      <a:pt x="237" y="219"/>
                    </a:lnTo>
                    <a:lnTo>
                      <a:pt x="240" y="222"/>
                    </a:lnTo>
                    <a:lnTo>
                      <a:pt x="245" y="225"/>
                    </a:lnTo>
                    <a:lnTo>
                      <a:pt x="250" y="226"/>
                    </a:lnTo>
                    <a:lnTo>
                      <a:pt x="255" y="225"/>
                    </a:lnTo>
                    <a:lnTo>
                      <a:pt x="259" y="222"/>
                    </a:lnTo>
                    <a:lnTo>
                      <a:pt x="288" y="209"/>
                    </a:lnTo>
                    <a:lnTo>
                      <a:pt x="313" y="192"/>
                    </a:lnTo>
                    <a:lnTo>
                      <a:pt x="332" y="172"/>
                    </a:lnTo>
                    <a:lnTo>
                      <a:pt x="345" y="149"/>
                    </a:lnTo>
                    <a:lnTo>
                      <a:pt x="351" y="127"/>
                    </a:lnTo>
                    <a:lnTo>
                      <a:pt x="348" y="103"/>
                    </a:lnTo>
                    <a:lnTo>
                      <a:pt x="336" y="81"/>
                    </a:lnTo>
                    <a:lnTo>
                      <a:pt x="313" y="62"/>
                    </a:lnTo>
                    <a:lnTo>
                      <a:pt x="295" y="51"/>
                    </a:lnTo>
                    <a:lnTo>
                      <a:pt x="275" y="43"/>
                    </a:lnTo>
                    <a:lnTo>
                      <a:pt x="253" y="35"/>
                    </a:lnTo>
                    <a:lnTo>
                      <a:pt x="229" y="28"/>
                    </a:lnTo>
                    <a:lnTo>
                      <a:pt x="204" y="20"/>
                    </a:lnTo>
                    <a:lnTo>
                      <a:pt x="179" y="15"/>
                    </a:lnTo>
                    <a:lnTo>
                      <a:pt x="153" y="11"/>
                    </a:lnTo>
                    <a:lnTo>
                      <a:pt x="128" y="7"/>
                    </a:lnTo>
                    <a:lnTo>
                      <a:pt x="104" y="4"/>
                    </a:lnTo>
                    <a:lnTo>
                      <a:pt x="82" y="2"/>
                    </a:lnTo>
                    <a:lnTo>
                      <a:pt x="60" y="0"/>
                    </a:lnTo>
                    <a:lnTo>
                      <a:pt x="43" y="0"/>
                    </a:lnTo>
                    <a:lnTo>
                      <a:pt x="27" y="0"/>
                    </a:lnTo>
                    <a:lnTo>
                      <a:pt x="14" y="0"/>
                    </a:lnTo>
                    <a:lnTo>
                      <a:pt x="5" y="2"/>
                    </a:lnTo>
                    <a:lnTo>
                      <a:pt x="0" y="4"/>
                    </a:lnTo>
                    <a:lnTo>
                      <a:pt x="15" y="6"/>
                    </a:lnTo>
                    <a:lnTo>
                      <a:pt x="30" y="7"/>
                    </a:lnTo>
                    <a:lnTo>
                      <a:pt x="47" y="9"/>
                    </a:lnTo>
                    <a:lnTo>
                      <a:pt x="64" y="11"/>
                    </a:lnTo>
                    <a:lnTo>
                      <a:pt x="82" y="14"/>
                    </a:lnTo>
                    <a:lnTo>
                      <a:pt x="102" y="16"/>
                    </a:lnTo>
                    <a:lnTo>
                      <a:pt x="121" y="19"/>
                    </a:lnTo>
                    <a:lnTo>
                      <a:pt x="141" y="23"/>
                    </a:lnTo>
                    <a:lnTo>
                      <a:pt x="160" y="27"/>
                    </a:lnTo>
                    <a:lnTo>
                      <a:pt x="181" y="31"/>
                    </a:lnTo>
                    <a:lnTo>
                      <a:pt x="201" y="35"/>
                    </a:lnTo>
                    <a:lnTo>
                      <a:pt x="220" y="40"/>
                    </a:lnTo>
                    <a:lnTo>
                      <a:pt x="239" y="46"/>
                    </a:lnTo>
                    <a:lnTo>
                      <a:pt x="258" y="53"/>
                    </a:lnTo>
                    <a:lnTo>
                      <a:pt x="275" y="61"/>
                    </a:lnTo>
                    <a:lnTo>
                      <a:pt x="291" y="69"/>
                    </a:lnTo>
                    <a:close/>
                  </a:path>
                </a:pathLst>
              </a:custGeom>
              <a:solidFill>
                <a:srgbClr val="C9E8FF"/>
              </a:solidFill>
              <a:ln w="9525">
                <a:noFill/>
                <a:round/>
                <a:headEnd/>
                <a:tailEnd/>
              </a:ln>
            </p:spPr>
            <p:txBody>
              <a:bodyPr/>
              <a:lstStyle/>
              <a:p>
                <a:pPr>
                  <a:defRPr/>
                </a:pPr>
                <a:endParaRPr lang="zh-CN" altLang="en-US">
                  <a:latin typeface="微软雅黑"/>
                  <a:ea typeface="微软雅黑"/>
                  <a:cs typeface="微软雅黑"/>
                </a:endParaRPr>
              </a:p>
            </p:txBody>
          </p:sp>
          <p:sp>
            <p:nvSpPr>
              <p:cNvPr id="76" name="Freeform 93"/>
              <p:cNvSpPr>
                <a:spLocks/>
              </p:cNvSpPr>
              <p:nvPr/>
            </p:nvSpPr>
            <p:spPr bwMode="auto">
              <a:xfrm>
                <a:off x="4769" y="324"/>
                <a:ext cx="48" cy="107"/>
              </a:xfrm>
              <a:custGeom>
                <a:avLst/>
                <a:gdLst>
                  <a:gd name="T0" fmla="*/ 0 w 142"/>
                  <a:gd name="T1" fmla="*/ 1 h 213"/>
                  <a:gd name="T2" fmla="*/ 0 w 142"/>
                  <a:gd name="T3" fmla="*/ 1 h 213"/>
                  <a:gd name="T4" fmla="*/ 0 w 142"/>
                  <a:gd name="T5" fmla="*/ 1 h 213"/>
                  <a:gd name="T6" fmla="*/ 0 w 142"/>
                  <a:gd name="T7" fmla="*/ 1 h 213"/>
                  <a:gd name="T8" fmla="*/ 0 w 142"/>
                  <a:gd name="T9" fmla="*/ 1 h 213"/>
                  <a:gd name="T10" fmla="*/ 0 w 142"/>
                  <a:gd name="T11" fmla="*/ 1 h 213"/>
                  <a:gd name="T12" fmla="*/ 0 w 142"/>
                  <a:gd name="T13" fmla="*/ 1 h 213"/>
                  <a:gd name="T14" fmla="*/ 0 w 142"/>
                  <a:gd name="T15" fmla="*/ 1 h 213"/>
                  <a:gd name="T16" fmla="*/ 0 w 142"/>
                  <a:gd name="T17" fmla="*/ 1 h 213"/>
                  <a:gd name="T18" fmla="*/ 0 w 142"/>
                  <a:gd name="T19" fmla="*/ 1 h 213"/>
                  <a:gd name="T20" fmla="*/ 0 w 142"/>
                  <a:gd name="T21" fmla="*/ 1 h 213"/>
                  <a:gd name="T22" fmla="*/ 0 w 142"/>
                  <a:gd name="T23" fmla="*/ 1 h 213"/>
                  <a:gd name="T24" fmla="*/ 0 w 142"/>
                  <a:gd name="T25" fmla="*/ 1 h 213"/>
                  <a:gd name="T26" fmla="*/ 0 w 142"/>
                  <a:gd name="T27" fmla="*/ 1 h 213"/>
                  <a:gd name="T28" fmla="*/ 0 w 142"/>
                  <a:gd name="T29" fmla="*/ 1 h 213"/>
                  <a:gd name="T30" fmla="*/ 0 w 142"/>
                  <a:gd name="T31" fmla="*/ 1 h 213"/>
                  <a:gd name="T32" fmla="*/ 0 w 142"/>
                  <a:gd name="T33" fmla="*/ 1 h 213"/>
                  <a:gd name="T34" fmla="*/ 0 w 142"/>
                  <a:gd name="T35" fmla="*/ 1 h 213"/>
                  <a:gd name="T36" fmla="*/ 0 w 142"/>
                  <a:gd name="T37" fmla="*/ 1 h 213"/>
                  <a:gd name="T38" fmla="*/ 0 w 142"/>
                  <a:gd name="T39" fmla="*/ 1 h 213"/>
                  <a:gd name="T40" fmla="*/ 0 w 142"/>
                  <a:gd name="T41" fmla="*/ 1 h 213"/>
                  <a:gd name="T42" fmla="*/ 0 w 142"/>
                  <a:gd name="T43" fmla="*/ 1 h 213"/>
                  <a:gd name="T44" fmla="*/ 0 w 142"/>
                  <a:gd name="T45" fmla="*/ 1 h 213"/>
                  <a:gd name="T46" fmla="*/ 0 w 142"/>
                  <a:gd name="T47" fmla="*/ 1 h 213"/>
                  <a:gd name="T48" fmla="*/ 0 w 142"/>
                  <a:gd name="T49" fmla="*/ 1 h 213"/>
                  <a:gd name="T50" fmla="*/ 0 w 142"/>
                  <a:gd name="T51" fmla="*/ 1 h 213"/>
                  <a:gd name="T52" fmla="*/ 0 w 142"/>
                  <a:gd name="T53" fmla="*/ 1 h 213"/>
                  <a:gd name="T54" fmla="*/ 0 w 142"/>
                  <a:gd name="T55" fmla="*/ 1 h 213"/>
                  <a:gd name="T56" fmla="*/ 0 w 142"/>
                  <a:gd name="T57" fmla="*/ 1 h 213"/>
                  <a:gd name="T58" fmla="*/ 0 w 142"/>
                  <a:gd name="T59" fmla="*/ 1 h 213"/>
                  <a:gd name="T60" fmla="*/ 0 w 142"/>
                  <a:gd name="T61" fmla="*/ 1 h 213"/>
                  <a:gd name="T62" fmla="*/ 0 w 142"/>
                  <a:gd name="T63" fmla="*/ 1 h 213"/>
                  <a:gd name="T64" fmla="*/ 0 w 142"/>
                  <a:gd name="T65" fmla="*/ 1 h 213"/>
                  <a:gd name="T66" fmla="*/ 0 w 142"/>
                  <a:gd name="T67" fmla="*/ 0 h 213"/>
                  <a:gd name="T68" fmla="*/ 0 w 142"/>
                  <a:gd name="T69" fmla="*/ 1 h 213"/>
                  <a:gd name="T70" fmla="*/ 0 w 142"/>
                  <a:gd name="T71" fmla="*/ 1 h 213"/>
                  <a:gd name="T72" fmla="*/ 0 w 142"/>
                  <a:gd name="T73" fmla="*/ 1 h 213"/>
                  <a:gd name="T74" fmla="*/ 0 w 142"/>
                  <a:gd name="T75" fmla="*/ 1 h 213"/>
                  <a:gd name="T76" fmla="*/ 0 w 142"/>
                  <a:gd name="T77" fmla="*/ 1 h 213"/>
                  <a:gd name="T78" fmla="*/ 0 w 142"/>
                  <a:gd name="T79" fmla="*/ 1 h 213"/>
                  <a:gd name="T80" fmla="*/ 0 w 142"/>
                  <a:gd name="T81" fmla="*/ 1 h 2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13"/>
                  <a:gd name="T125" fmla="*/ 142 w 142"/>
                  <a:gd name="T126" fmla="*/ 213 h 2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13">
                    <a:moveTo>
                      <a:pt x="0" y="116"/>
                    </a:moveTo>
                    <a:lnTo>
                      <a:pt x="0" y="134"/>
                    </a:lnTo>
                    <a:lnTo>
                      <a:pt x="6" y="150"/>
                    </a:lnTo>
                    <a:lnTo>
                      <a:pt x="16" y="166"/>
                    </a:lnTo>
                    <a:lnTo>
                      <a:pt x="30" y="179"/>
                    </a:lnTo>
                    <a:lnTo>
                      <a:pt x="48" y="191"/>
                    </a:lnTo>
                    <a:lnTo>
                      <a:pt x="68" y="201"/>
                    </a:lnTo>
                    <a:lnTo>
                      <a:pt x="91" y="208"/>
                    </a:lnTo>
                    <a:lnTo>
                      <a:pt x="115" y="212"/>
                    </a:lnTo>
                    <a:lnTo>
                      <a:pt x="122" y="213"/>
                    </a:lnTo>
                    <a:lnTo>
                      <a:pt x="129" y="211"/>
                    </a:lnTo>
                    <a:lnTo>
                      <a:pt x="135" y="208"/>
                    </a:lnTo>
                    <a:lnTo>
                      <a:pt x="138" y="204"/>
                    </a:lnTo>
                    <a:lnTo>
                      <a:pt x="138" y="199"/>
                    </a:lnTo>
                    <a:lnTo>
                      <a:pt x="137" y="194"/>
                    </a:lnTo>
                    <a:lnTo>
                      <a:pt x="132" y="190"/>
                    </a:lnTo>
                    <a:lnTo>
                      <a:pt x="125" y="188"/>
                    </a:lnTo>
                    <a:lnTo>
                      <a:pt x="102" y="181"/>
                    </a:lnTo>
                    <a:lnTo>
                      <a:pt x="80" y="173"/>
                    </a:lnTo>
                    <a:lnTo>
                      <a:pt x="62" y="162"/>
                    </a:lnTo>
                    <a:lnTo>
                      <a:pt x="49" y="149"/>
                    </a:lnTo>
                    <a:lnTo>
                      <a:pt x="41" y="134"/>
                    </a:lnTo>
                    <a:lnTo>
                      <a:pt x="36" y="117"/>
                    </a:lnTo>
                    <a:lnTo>
                      <a:pt x="36" y="100"/>
                    </a:lnTo>
                    <a:lnTo>
                      <a:pt x="44" y="81"/>
                    </a:lnTo>
                    <a:lnTo>
                      <a:pt x="52" y="68"/>
                    </a:lnTo>
                    <a:lnTo>
                      <a:pt x="64" y="56"/>
                    </a:lnTo>
                    <a:lnTo>
                      <a:pt x="77" y="44"/>
                    </a:lnTo>
                    <a:lnTo>
                      <a:pt x="91" y="34"/>
                    </a:lnTo>
                    <a:lnTo>
                      <a:pt x="105" y="25"/>
                    </a:lnTo>
                    <a:lnTo>
                      <a:pt x="119" y="16"/>
                    </a:lnTo>
                    <a:lnTo>
                      <a:pt x="132" y="8"/>
                    </a:lnTo>
                    <a:lnTo>
                      <a:pt x="142" y="1"/>
                    </a:lnTo>
                    <a:lnTo>
                      <a:pt x="132" y="0"/>
                    </a:lnTo>
                    <a:lnTo>
                      <a:pt x="116" y="5"/>
                    </a:lnTo>
                    <a:lnTo>
                      <a:pt x="94" y="16"/>
                    </a:lnTo>
                    <a:lnTo>
                      <a:pt x="70" y="32"/>
                    </a:lnTo>
                    <a:lnTo>
                      <a:pt x="46" y="51"/>
                    </a:lnTo>
                    <a:lnTo>
                      <a:pt x="25" y="72"/>
                    </a:lnTo>
                    <a:lnTo>
                      <a:pt x="9" y="95"/>
                    </a:lnTo>
                    <a:lnTo>
                      <a:pt x="0" y="116"/>
                    </a:lnTo>
                    <a:close/>
                  </a:path>
                </a:pathLst>
              </a:custGeom>
              <a:solidFill>
                <a:srgbClr val="C9E8FF"/>
              </a:solidFill>
              <a:ln w="9525">
                <a:noFill/>
                <a:round/>
                <a:headEnd/>
                <a:tailEnd/>
              </a:ln>
            </p:spPr>
            <p:txBody>
              <a:bodyPr/>
              <a:lstStyle/>
              <a:p>
                <a:pPr>
                  <a:defRPr/>
                </a:pPr>
                <a:endParaRPr lang="zh-CN" altLang="en-US">
                  <a:latin typeface="微软雅黑"/>
                  <a:ea typeface="微软雅黑"/>
                  <a:cs typeface="微软雅黑"/>
                </a:endParaRPr>
              </a:p>
            </p:txBody>
          </p:sp>
          <p:sp>
            <p:nvSpPr>
              <p:cNvPr id="77" name="Freeform 94"/>
              <p:cNvSpPr>
                <a:spLocks/>
              </p:cNvSpPr>
              <p:nvPr/>
            </p:nvSpPr>
            <p:spPr bwMode="auto">
              <a:xfrm>
                <a:off x="5104" y="264"/>
                <a:ext cx="101" cy="139"/>
              </a:xfrm>
              <a:custGeom>
                <a:avLst/>
                <a:gdLst>
                  <a:gd name="T0" fmla="*/ 0 w 305"/>
                  <a:gd name="T1" fmla="*/ 0 h 279"/>
                  <a:gd name="T2" fmla="*/ 0 w 305"/>
                  <a:gd name="T3" fmla="*/ 0 h 279"/>
                  <a:gd name="T4" fmla="*/ 0 w 305"/>
                  <a:gd name="T5" fmla="*/ 0 h 279"/>
                  <a:gd name="T6" fmla="*/ 0 w 305"/>
                  <a:gd name="T7" fmla="*/ 0 h 279"/>
                  <a:gd name="T8" fmla="*/ 0 w 305"/>
                  <a:gd name="T9" fmla="*/ 0 h 279"/>
                  <a:gd name="T10" fmla="*/ 0 w 305"/>
                  <a:gd name="T11" fmla="*/ 0 h 279"/>
                  <a:gd name="T12" fmla="*/ 0 w 305"/>
                  <a:gd name="T13" fmla="*/ 0 h 279"/>
                  <a:gd name="T14" fmla="*/ 0 w 305"/>
                  <a:gd name="T15" fmla="*/ 0 h 279"/>
                  <a:gd name="T16" fmla="*/ 0 w 305"/>
                  <a:gd name="T17" fmla="*/ 0 h 279"/>
                  <a:gd name="T18" fmla="*/ 0 w 305"/>
                  <a:gd name="T19" fmla="*/ 0 h 279"/>
                  <a:gd name="T20" fmla="*/ 0 w 305"/>
                  <a:gd name="T21" fmla="*/ 0 h 279"/>
                  <a:gd name="T22" fmla="*/ 0 w 305"/>
                  <a:gd name="T23" fmla="*/ 0 h 279"/>
                  <a:gd name="T24" fmla="*/ 0 w 305"/>
                  <a:gd name="T25" fmla="*/ 0 h 279"/>
                  <a:gd name="T26" fmla="*/ 0 w 305"/>
                  <a:gd name="T27" fmla="*/ 0 h 279"/>
                  <a:gd name="T28" fmla="*/ 0 w 305"/>
                  <a:gd name="T29" fmla="*/ 0 h 279"/>
                  <a:gd name="T30" fmla="*/ 0 w 305"/>
                  <a:gd name="T31" fmla="*/ 0 h 279"/>
                  <a:gd name="T32" fmla="*/ 0 w 305"/>
                  <a:gd name="T33" fmla="*/ 0 h 279"/>
                  <a:gd name="T34" fmla="*/ 0 w 305"/>
                  <a:gd name="T35" fmla="*/ 0 h 279"/>
                  <a:gd name="T36" fmla="*/ 0 w 305"/>
                  <a:gd name="T37" fmla="*/ 0 h 279"/>
                  <a:gd name="T38" fmla="*/ 0 w 305"/>
                  <a:gd name="T39" fmla="*/ 0 h 279"/>
                  <a:gd name="T40" fmla="*/ 0 w 305"/>
                  <a:gd name="T41" fmla="*/ 0 h 279"/>
                  <a:gd name="T42" fmla="*/ 0 w 305"/>
                  <a:gd name="T43" fmla="*/ 0 h 279"/>
                  <a:gd name="T44" fmla="*/ 0 w 305"/>
                  <a:gd name="T45" fmla="*/ 0 h 279"/>
                  <a:gd name="T46" fmla="*/ 0 w 305"/>
                  <a:gd name="T47" fmla="*/ 0 h 279"/>
                  <a:gd name="T48" fmla="*/ 0 w 305"/>
                  <a:gd name="T49" fmla="*/ 0 h 279"/>
                  <a:gd name="T50" fmla="*/ 0 w 305"/>
                  <a:gd name="T51" fmla="*/ 0 h 279"/>
                  <a:gd name="T52" fmla="*/ 0 w 305"/>
                  <a:gd name="T53" fmla="*/ 0 h 279"/>
                  <a:gd name="T54" fmla="*/ 0 w 305"/>
                  <a:gd name="T55" fmla="*/ 0 h 279"/>
                  <a:gd name="T56" fmla="*/ 0 w 305"/>
                  <a:gd name="T57" fmla="*/ 0 h 279"/>
                  <a:gd name="T58" fmla="*/ 0 w 305"/>
                  <a:gd name="T59" fmla="*/ 0 h 279"/>
                  <a:gd name="T60" fmla="*/ 0 w 305"/>
                  <a:gd name="T61" fmla="*/ 0 h 279"/>
                  <a:gd name="T62" fmla="*/ 0 w 305"/>
                  <a:gd name="T63" fmla="*/ 0 h 279"/>
                  <a:gd name="T64" fmla="*/ 0 w 305"/>
                  <a:gd name="T65" fmla="*/ 0 h 279"/>
                  <a:gd name="T66" fmla="*/ 0 w 305"/>
                  <a:gd name="T67" fmla="*/ 0 h 279"/>
                  <a:gd name="T68" fmla="*/ 0 w 305"/>
                  <a:gd name="T69" fmla="*/ 0 h 279"/>
                  <a:gd name="T70" fmla="*/ 0 w 305"/>
                  <a:gd name="T71" fmla="*/ 0 h 279"/>
                  <a:gd name="T72" fmla="*/ 0 w 305"/>
                  <a:gd name="T73" fmla="*/ 0 h 279"/>
                  <a:gd name="T74" fmla="*/ 0 w 305"/>
                  <a:gd name="T75" fmla="*/ 0 h 2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5"/>
                  <a:gd name="T115" fmla="*/ 0 h 279"/>
                  <a:gd name="T116" fmla="*/ 305 w 305"/>
                  <a:gd name="T117" fmla="*/ 279 h 2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5" h="279">
                    <a:moveTo>
                      <a:pt x="247" y="104"/>
                    </a:moveTo>
                    <a:lnTo>
                      <a:pt x="257" y="112"/>
                    </a:lnTo>
                    <a:lnTo>
                      <a:pt x="266" y="120"/>
                    </a:lnTo>
                    <a:lnTo>
                      <a:pt x="271" y="129"/>
                    </a:lnTo>
                    <a:lnTo>
                      <a:pt x="277" y="138"/>
                    </a:lnTo>
                    <a:lnTo>
                      <a:pt x="279" y="148"/>
                    </a:lnTo>
                    <a:lnTo>
                      <a:pt x="279" y="158"/>
                    </a:lnTo>
                    <a:lnTo>
                      <a:pt x="274" y="168"/>
                    </a:lnTo>
                    <a:lnTo>
                      <a:pt x="268" y="178"/>
                    </a:lnTo>
                    <a:lnTo>
                      <a:pt x="258" y="188"/>
                    </a:lnTo>
                    <a:lnTo>
                      <a:pt x="247" y="197"/>
                    </a:lnTo>
                    <a:lnTo>
                      <a:pt x="234" y="205"/>
                    </a:lnTo>
                    <a:lnTo>
                      <a:pt x="219" y="214"/>
                    </a:lnTo>
                    <a:lnTo>
                      <a:pt x="206" y="221"/>
                    </a:lnTo>
                    <a:lnTo>
                      <a:pt x="191" y="229"/>
                    </a:lnTo>
                    <a:lnTo>
                      <a:pt x="177" y="237"/>
                    </a:lnTo>
                    <a:lnTo>
                      <a:pt x="164" y="247"/>
                    </a:lnTo>
                    <a:lnTo>
                      <a:pt x="160" y="250"/>
                    </a:lnTo>
                    <a:lnTo>
                      <a:pt x="157" y="254"/>
                    </a:lnTo>
                    <a:lnTo>
                      <a:pt x="154" y="258"/>
                    </a:lnTo>
                    <a:lnTo>
                      <a:pt x="151" y="262"/>
                    </a:lnTo>
                    <a:lnTo>
                      <a:pt x="149" y="266"/>
                    </a:lnTo>
                    <a:lnTo>
                      <a:pt x="149" y="270"/>
                    </a:lnTo>
                    <a:lnTo>
                      <a:pt x="151" y="275"/>
                    </a:lnTo>
                    <a:lnTo>
                      <a:pt x="155" y="278"/>
                    </a:lnTo>
                    <a:lnTo>
                      <a:pt x="161" y="279"/>
                    </a:lnTo>
                    <a:lnTo>
                      <a:pt x="167" y="279"/>
                    </a:lnTo>
                    <a:lnTo>
                      <a:pt x="173" y="278"/>
                    </a:lnTo>
                    <a:lnTo>
                      <a:pt x="177" y="275"/>
                    </a:lnTo>
                    <a:lnTo>
                      <a:pt x="191" y="263"/>
                    </a:lnTo>
                    <a:lnTo>
                      <a:pt x="207" y="252"/>
                    </a:lnTo>
                    <a:lnTo>
                      <a:pt x="223" y="242"/>
                    </a:lnTo>
                    <a:lnTo>
                      <a:pt x="241" y="231"/>
                    </a:lnTo>
                    <a:lnTo>
                      <a:pt x="257" y="221"/>
                    </a:lnTo>
                    <a:lnTo>
                      <a:pt x="271" y="210"/>
                    </a:lnTo>
                    <a:lnTo>
                      <a:pt x="286" y="197"/>
                    </a:lnTo>
                    <a:lnTo>
                      <a:pt x="296" y="184"/>
                    </a:lnTo>
                    <a:lnTo>
                      <a:pt x="303" y="168"/>
                    </a:lnTo>
                    <a:lnTo>
                      <a:pt x="305" y="153"/>
                    </a:lnTo>
                    <a:lnTo>
                      <a:pt x="300" y="137"/>
                    </a:lnTo>
                    <a:lnTo>
                      <a:pt x="293" y="123"/>
                    </a:lnTo>
                    <a:lnTo>
                      <a:pt x="282" y="109"/>
                    </a:lnTo>
                    <a:lnTo>
                      <a:pt x="267" y="96"/>
                    </a:lnTo>
                    <a:lnTo>
                      <a:pt x="250" y="85"/>
                    </a:lnTo>
                    <a:lnTo>
                      <a:pt x="232" y="75"/>
                    </a:lnTo>
                    <a:lnTo>
                      <a:pt x="219" y="67"/>
                    </a:lnTo>
                    <a:lnTo>
                      <a:pt x="205" y="61"/>
                    </a:lnTo>
                    <a:lnTo>
                      <a:pt x="189" y="54"/>
                    </a:lnTo>
                    <a:lnTo>
                      <a:pt x="173" y="47"/>
                    </a:lnTo>
                    <a:lnTo>
                      <a:pt x="157" y="40"/>
                    </a:lnTo>
                    <a:lnTo>
                      <a:pt x="139" y="32"/>
                    </a:lnTo>
                    <a:lnTo>
                      <a:pt x="122" y="26"/>
                    </a:lnTo>
                    <a:lnTo>
                      <a:pt x="106" y="20"/>
                    </a:lnTo>
                    <a:lnTo>
                      <a:pt x="90" y="15"/>
                    </a:lnTo>
                    <a:lnTo>
                      <a:pt x="74" y="10"/>
                    </a:lnTo>
                    <a:lnTo>
                      <a:pt x="58" y="7"/>
                    </a:lnTo>
                    <a:lnTo>
                      <a:pt x="43" y="3"/>
                    </a:lnTo>
                    <a:lnTo>
                      <a:pt x="30" y="1"/>
                    </a:lnTo>
                    <a:lnTo>
                      <a:pt x="19" y="0"/>
                    </a:lnTo>
                    <a:lnTo>
                      <a:pt x="8" y="1"/>
                    </a:lnTo>
                    <a:lnTo>
                      <a:pt x="0" y="3"/>
                    </a:lnTo>
                    <a:lnTo>
                      <a:pt x="10" y="6"/>
                    </a:lnTo>
                    <a:lnTo>
                      <a:pt x="21" y="9"/>
                    </a:lnTo>
                    <a:lnTo>
                      <a:pt x="35" y="13"/>
                    </a:lnTo>
                    <a:lnTo>
                      <a:pt x="48" y="17"/>
                    </a:lnTo>
                    <a:lnTo>
                      <a:pt x="64" y="22"/>
                    </a:lnTo>
                    <a:lnTo>
                      <a:pt x="80" y="27"/>
                    </a:lnTo>
                    <a:lnTo>
                      <a:pt x="97" y="33"/>
                    </a:lnTo>
                    <a:lnTo>
                      <a:pt x="114" y="40"/>
                    </a:lnTo>
                    <a:lnTo>
                      <a:pt x="132" y="47"/>
                    </a:lnTo>
                    <a:lnTo>
                      <a:pt x="149" y="54"/>
                    </a:lnTo>
                    <a:lnTo>
                      <a:pt x="167" y="62"/>
                    </a:lnTo>
                    <a:lnTo>
                      <a:pt x="184" y="70"/>
                    </a:lnTo>
                    <a:lnTo>
                      <a:pt x="202" y="79"/>
                    </a:lnTo>
                    <a:lnTo>
                      <a:pt x="218" y="87"/>
                    </a:lnTo>
                    <a:lnTo>
                      <a:pt x="232" y="95"/>
                    </a:lnTo>
                    <a:lnTo>
                      <a:pt x="247" y="104"/>
                    </a:lnTo>
                    <a:close/>
                  </a:path>
                </a:pathLst>
              </a:custGeom>
              <a:solidFill>
                <a:srgbClr val="C9E8FF"/>
              </a:solidFill>
              <a:ln w="9525">
                <a:noFill/>
                <a:round/>
                <a:headEnd/>
                <a:tailEnd/>
              </a:ln>
            </p:spPr>
            <p:txBody>
              <a:bodyPr/>
              <a:lstStyle/>
              <a:p>
                <a:pPr>
                  <a:defRPr/>
                </a:pPr>
                <a:endParaRPr lang="zh-CN" altLang="en-US">
                  <a:latin typeface="微软雅黑"/>
                  <a:ea typeface="微软雅黑"/>
                  <a:cs typeface="微软雅黑"/>
                </a:endParaRPr>
              </a:p>
            </p:txBody>
          </p:sp>
          <p:sp>
            <p:nvSpPr>
              <p:cNvPr id="78" name="Freeform 99"/>
              <p:cNvSpPr>
                <a:spLocks/>
              </p:cNvSpPr>
              <p:nvPr/>
            </p:nvSpPr>
            <p:spPr bwMode="auto">
              <a:xfrm>
                <a:off x="4976" y="382"/>
                <a:ext cx="18" cy="42"/>
              </a:xfrm>
              <a:custGeom>
                <a:avLst/>
                <a:gdLst>
                  <a:gd name="T0" fmla="*/ 0 w 54"/>
                  <a:gd name="T1" fmla="*/ 0 h 85"/>
                  <a:gd name="T2" fmla="*/ 0 w 54"/>
                  <a:gd name="T3" fmla="*/ 0 h 85"/>
                  <a:gd name="T4" fmla="*/ 0 w 54"/>
                  <a:gd name="T5" fmla="*/ 0 h 85"/>
                  <a:gd name="T6" fmla="*/ 0 w 54"/>
                  <a:gd name="T7" fmla="*/ 0 h 85"/>
                  <a:gd name="T8" fmla="*/ 0 w 54"/>
                  <a:gd name="T9" fmla="*/ 0 h 85"/>
                  <a:gd name="T10" fmla="*/ 0 w 54"/>
                  <a:gd name="T11" fmla="*/ 0 h 85"/>
                  <a:gd name="T12" fmla="*/ 0 w 54"/>
                  <a:gd name="T13" fmla="*/ 0 h 85"/>
                  <a:gd name="T14" fmla="*/ 0 w 54"/>
                  <a:gd name="T15" fmla="*/ 0 h 85"/>
                  <a:gd name="T16" fmla="*/ 0 w 54"/>
                  <a:gd name="T17" fmla="*/ 0 h 85"/>
                  <a:gd name="T18" fmla="*/ 0 w 54"/>
                  <a:gd name="T19" fmla="*/ 0 h 85"/>
                  <a:gd name="T20" fmla="*/ 0 w 54"/>
                  <a:gd name="T21" fmla="*/ 0 h 85"/>
                  <a:gd name="T22" fmla="*/ 0 w 54"/>
                  <a:gd name="T23" fmla="*/ 0 h 85"/>
                  <a:gd name="T24" fmla="*/ 0 w 54"/>
                  <a:gd name="T25" fmla="*/ 0 h 85"/>
                  <a:gd name="T26" fmla="*/ 0 w 54"/>
                  <a:gd name="T27" fmla="*/ 0 h 85"/>
                  <a:gd name="T28" fmla="*/ 0 w 54"/>
                  <a:gd name="T29" fmla="*/ 0 h 85"/>
                  <a:gd name="T30" fmla="*/ 0 w 54"/>
                  <a:gd name="T31" fmla="*/ 0 h 85"/>
                  <a:gd name="T32" fmla="*/ 0 w 54"/>
                  <a:gd name="T33" fmla="*/ 0 h 85"/>
                  <a:gd name="T34" fmla="*/ 0 w 54"/>
                  <a:gd name="T35" fmla="*/ 0 h 85"/>
                  <a:gd name="T36" fmla="*/ 0 w 54"/>
                  <a:gd name="T37" fmla="*/ 0 h 85"/>
                  <a:gd name="T38" fmla="*/ 0 w 54"/>
                  <a:gd name="T39" fmla="*/ 0 h 85"/>
                  <a:gd name="T40" fmla="*/ 0 w 54"/>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5"/>
                  <a:gd name="T65" fmla="*/ 54 w 54"/>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5">
                    <a:moveTo>
                      <a:pt x="28" y="10"/>
                    </a:moveTo>
                    <a:lnTo>
                      <a:pt x="27" y="6"/>
                    </a:lnTo>
                    <a:lnTo>
                      <a:pt x="22" y="2"/>
                    </a:lnTo>
                    <a:lnTo>
                      <a:pt x="18" y="0"/>
                    </a:lnTo>
                    <a:lnTo>
                      <a:pt x="12" y="0"/>
                    </a:lnTo>
                    <a:lnTo>
                      <a:pt x="8" y="1"/>
                    </a:lnTo>
                    <a:lnTo>
                      <a:pt x="3" y="3"/>
                    </a:lnTo>
                    <a:lnTo>
                      <a:pt x="0" y="7"/>
                    </a:lnTo>
                    <a:lnTo>
                      <a:pt x="0" y="11"/>
                    </a:lnTo>
                    <a:lnTo>
                      <a:pt x="0" y="22"/>
                    </a:lnTo>
                    <a:lnTo>
                      <a:pt x="5" y="34"/>
                    </a:lnTo>
                    <a:lnTo>
                      <a:pt x="11" y="47"/>
                    </a:lnTo>
                    <a:lnTo>
                      <a:pt x="18" y="59"/>
                    </a:lnTo>
                    <a:lnTo>
                      <a:pt x="27" y="70"/>
                    </a:lnTo>
                    <a:lnTo>
                      <a:pt x="35" y="79"/>
                    </a:lnTo>
                    <a:lnTo>
                      <a:pt x="46" y="84"/>
                    </a:lnTo>
                    <a:lnTo>
                      <a:pt x="53" y="85"/>
                    </a:lnTo>
                    <a:lnTo>
                      <a:pt x="54" y="68"/>
                    </a:lnTo>
                    <a:lnTo>
                      <a:pt x="47" y="49"/>
                    </a:lnTo>
                    <a:lnTo>
                      <a:pt x="38" y="29"/>
                    </a:lnTo>
                    <a:lnTo>
                      <a:pt x="28" y="10"/>
                    </a:lnTo>
                    <a:close/>
                  </a:path>
                </a:pathLst>
              </a:custGeom>
              <a:solidFill>
                <a:srgbClr val="000000"/>
              </a:solidFill>
              <a:ln w="9525">
                <a:noFill/>
                <a:round/>
                <a:headEnd/>
                <a:tailEnd/>
              </a:ln>
            </p:spPr>
            <p:txBody>
              <a:bodyPr/>
              <a:lstStyle/>
              <a:p>
                <a:pPr>
                  <a:defRPr/>
                </a:pPr>
                <a:endParaRPr lang="zh-CN" altLang="en-US">
                  <a:latin typeface="微软雅黑"/>
                  <a:ea typeface="微软雅黑"/>
                  <a:cs typeface="微软雅黑"/>
                </a:endParaRPr>
              </a:p>
            </p:txBody>
          </p:sp>
          <p:sp>
            <p:nvSpPr>
              <p:cNvPr id="79" name="Freeform 100"/>
              <p:cNvSpPr>
                <a:spLocks/>
              </p:cNvSpPr>
              <p:nvPr/>
            </p:nvSpPr>
            <p:spPr bwMode="auto">
              <a:xfrm>
                <a:off x="4962" y="351"/>
                <a:ext cx="15" cy="24"/>
              </a:xfrm>
              <a:custGeom>
                <a:avLst/>
                <a:gdLst>
                  <a:gd name="T0" fmla="*/ 0 w 46"/>
                  <a:gd name="T1" fmla="*/ 1 h 48"/>
                  <a:gd name="T2" fmla="*/ 0 w 46"/>
                  <a:gd name="T3" fmla="*/ 1 h 48"/>
                  <a:gd name="T4" fmla="*/ 0 w 46"/>
                  <a:gd name="T5" fmla="*/ 1 h 48"/>
                  <a:gd name="T6" fmla="*/ 0 w 46"/>
                  <a:gd name="T7" fmla="*/ 1 h 48"/>
                  <a:gd name="T8" fmla="*/ 0 w 46"/>
                  <a:gd name="T9" fmla="*/ 1 h 48"/>
                  <a:gd name="T10" fmla="*/ 0 w 46"/>
                  <a:gd name="T11" fmla="*/ 1 h 48"/>
                  <a:gd name="T12" fmla="*/ 0 w 46"/>
                  <a:gd name="T13" fmla="*/ 1 h 48"/>
                  <a:gd name="T14" fmla="*/ 0 w 46"/>
                  <a:gd name="T15" fmla="*/ 0 h 48"/>
                  <a:gd name="T16" fmla="*/ 0 w 46"/>
                  <a:gd name="T17" fmla="*/ 0 h 48"/>
                  <a:gd name="T18" fmla="*/ 0 w 46"/>
                  <a:gd name="T19" fmla="*/ 1 h 48"/>
                  <a:gd name="T20" fmla="*/ 0 w 46"/>
                  <a:gd name="T21" fmla="*/ 1 h 48"/>
                  <a:gd name="T22" fmla="*/ 0 w 46"/>
                  <a:gd name="T23" fmla="*/ 1 h 48"/>
                  <a:gd name="T24" fmla="*/ 0 w 46"/>
                  <a:gd name="T25" fmla="*/ 1 h 48"/>
                  <a:gd name="T26" fmla="*/ 0 w 46"/>
                  <a:gd name="T27" fmla="*/ 1 h 48"/>
                  <a:gd name="T28" fmla="*/ 0 w 46"/>
                  <a:gd name="T29" fmla="*/ 1 h 48"/>
                  <a:gd name="T30" fmla="*/ 0 w 46"/>
                  <a:gd name="T31" fmla="*/ 1 h 48"/>
                  <a:gd name="T32" fmla="*/ 0 w 46"/>
                  <a:gd name="T33" fmla="*/ 1 h 48"/>
                  <a:gd name="T34" fmla="*/ 0 w 46"/>
                  <a:gd name="T35" fmla="*/ 1 h 48"/>
                  <a:gd name="T36" fmla="*/ 0 w 46"/>
                  <a:gd name="T37" fmla="*/ 1 h 48"/>
                  <a:gd name="T38" fmla="*/ 0 w 46"/>
                  <a:gd name="T39" fmla="*/ 1 h 48"/>
                  <a:gd name="T40" fmla="*/ 0 w 46"/>
                  <a:gd name="T41" fmla="*/ 1 h 48"/>
                  <a:gd name="T42" fmla="*/ 0 w 46"/>
                  <a:gd name="T43" fmla="*/ 1 h 48"/>
                  <a:gd name="T44" fmla="*/ 0 w 46"/>
                  <a:gd name="T45" fmla="*/ 1 h 48"/>
                  <a:gd name="T46" fmla="*/ 0 w 46"/>
                  <a:gd name="T47" fmla="*/ 1 h 48"/>
                  <a:gd name="T48" fmla="*/ 0 w 46"/>
                  <a:gd name="T49" fmla="*/ 1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8"/>
                  <a:gd name="T77" fmla="*/ 46 w 46"/>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8">
                    <a:moveTo>
                      <a:pt x="25" y="6"/>
                    </a:moveTo>
                    <a:lnTo>
                      <a:pt x="25" y="7"/>
                    </a:lnTo>
                    <a:lnTo>
                      <a:pt x="23" y="4"/>
                    </a:lnTo>
                    <a:lnTo>
                      <a:pt x="19" y="1"/>
                    </a:lnTo>
                    <a:lnTo>
                      <a:pt x="14" y="0"/>
                    </a:lnTo>
                    <a:lnTo>
                      <a:pt x="9" y="0"/>
                    </a:lnTo>
                    <a:lnTo>
                      <a:pt x="4" y="1"/>
                    </a:lnTo>
                    <a:lnTo>
                      <a:pt x="1" y="4"/>
                    </a:lnTo>
                    <a:lnTo>
                      <a:pt x="0" y="7"/>
                    </a:lnTo>
                    <a:lnTo>
                      <a:pt x="0" y="10"/>
                    </a:lnTo>
                    <a:lnTo>
                      <a:pt x="1" y="15"/>
                    </a:lnTo>
                    <a:lnTo>
                      <a:pt x="4" y="21"/>
                    </a:lnTo>
                    <a:lnTo>
                      <a:pt x="10" y="28"/>
                    </a:lnTo>
                    <a:lnTo>
                      <a:pt x="17" y="35"/>
                    </a:lnTo>
                    <a:lnTo>
                      <a:pt x="25" y="41"/>
                    </a:lnTo>
                    <a:lnTo>
                      <a:pt x="33" y="45"/>
                    </a:lnTo>
                    <a:lnTo>
                      <a:pt x="41" y="48"/>
                    </a:lnTo>
                    <a:lnTo>
                      <a:pt x="46" y="48"/>
                    </a:lnTo>
                    <a:lnTo>
                      <a:pt x="45" y="38"/>
                    </a:lnTo>
                    <a:lnTo>
                      <a:pt x="39" y="25"/>
                    </a:lnTo>
                    <a:lnTo>
                      <a:pt x="30" y="14"/>
                    </a:lnTo>
                    <a:lnTo>
                      <a:pt x="25" y="6"/>
                    </a:lnTo>
                    <a:close/>
                  </a:path>
                </a:pathLst>
              </a:custGeom>
              <a:solidFill>
                <a:srgbClr val="000000"/>
              </a:solidFill>
              <a:ln w="9525">
                <a:noFill/>
                <a:round/>
                <a:headEnd/>
                <a:tailEnd/>
              </a:ln>
            </p:spPr>
            <p:txBody>
              <a:bodyPr/>
              <a:lstStyle/>
              <a:p>
                <a:pPr>
                  <a:defRPr/>
                </a:pPr>
                <a:endParaRPr lang="zh-CN" altLang="en-US">
                  <a:latin typeface="微软雅黑"/>
                  <a:ea typeface="微软雅黑"/>
                  <a:cs typeface="微软雅黑"/>
                </a:endParaRPr>
              </a:p>
            </p:txBody>
          </p:sp>
          <p:sp>
            <p:nvSpPr>
              <p:cNvPr id="80" name="Freeform 101"/>
              <p:cNvSpPr>
                <a:spLocks/>
              </p:cNvSpPr>
              <p:nvPr/>
            </p:nvSpPr>
            <p:spPr bwMode="auto">
              <a:xfrm>
                <a:off x="4949" y="331"/>
                <a:ext cx="21" cy="16"/>
              </a:xfrm>
              <a:custGeom>
                <a:avLst/>
                <a:gdLst>
                  <a:gd name="T0" fmla="*/ 0 w 64"/>
                  <a:gd name="T1" fmla="*/ 1 h 32"/>
                  <a:gd name="T2" fmla="*/ 0 w 64"/>
                  <a:gd name="T3" fmla="*/ 1 h 32"/>
                  <a:gd name="T4" fmla="*/ 0 w 64"/>
                  <a:gd name="T5" fmla="*/ 1 h 32"/>
                  <a:gd name="T6" fmla="*/ 0 w 64"/>
                  <a:gd name="T7" fmla="*/ 1 h 32"/>
                  <a:gd name="T8" fmla="*/ 0 w 64"/>
                  <a:gd name="T9" fmla="*/ 1 h 32"/>
                  <a:gd name="T10" fmla="*/ 0 w 64"/>
                  <a:gd name="T11" fmla="*/ 1 h 32"/>
                  <a:gd name="T12" fmla="*/ 0 w 64"/>
                  <a:gd name="T13" fmla="*/ 1 h 32"/>
                  <a:gd name="T14" fmla="*/ 0 w 64"/>
                  <a:gd name="T15" fmla="*/ 0 h 32"/>
                  <a:gd name="T16" fmla="*/ 0 w 64"/>
                  <a:gd name="T17" fmla="*/ 0 h 32"/>
                  <a:gd name="T18" fmla="*/ 0 w 64"/>
                  <a:gd name="T19" fmla="*/ 0 h 32"/>
                  <a:gd name="T20" fmla="*/ 0 w 64"/>
                  <a:gd name="T21" fmla="*/ 1 h 32"/>
                  <a:gd name="T22" fmla="*/ 0 w 64"/>
                  <a:gd name="T23" fmla="*/ 1 h 32"/>
                  <a:gd name="T24" fmla="*/ 0 w 64"/>
                  <a:gd name="T25" fmla="*/ 1 h 32"/>
                  <a:gd name="T26" fmla="*/ 0 w 64"/>
                  <a:gd name="T27" fmla="*/ 1 h 32"/>
                  <a:gd name="T28" fmla="*/ 0 w 64"/>
                  <a:gd name="T29" fmla="*/ 1 h 32"/>
                  <a:gd name="T30" fmla="*/ 0 w 64"/>
                  <a:gd name="T31" fmla="*/ 1 h 32"/>
                  <a:gd name="T32" fmla="*/ 0 w 64"/>
                  <a:gd name="T33" fmla="*/ 1 h 32"/>
                  <a:gd name="T34" fmla="*/ 0 w 64"/>
                  <a:gd name="T35" fmla="*/ 1 h 32"/>
                  <a:gd name="T36" fmla="*/ 0 w 64"/>
                  <a:gd name="T37" fmla="*/ 1 h 32"/>
                  <a:gd name="T38" fmla="*/ 0 w 64"/>
                  <a:gd name="T39" fmla="*/ 1 h 32"/>
                  <a:gd name="T40" fmla="*/ 0 w 64"/>
                  <a:gd name="T41" fmla="*/ 1 h 32"/>
                  <a:gd name="T42" fmla="*/ 0 w 64"/>
                  <a:gd name="T43" fmla="*/ 1 h 32"/>
                  <a:gd name="T44" fmla="*/ 0 w 64"/>
                  <a:gd name="T45" fmla="*/ 1 h 32"/>
                  <a:gd name="T46" fmla="*/ 0 w 64"/>
                  <a:gd name="T47" fmla="*/ 1 h 32"/>
                  <a:gd name="T48" fmla="*/ 0 w 64"/>
                  <a:gd name="T49" fmla="*/ 1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32"/>
                  <a:gd name="T77" fmla="*/ 64 w 6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32">
                    <a:moveTo>
                      <a:pt x="50" y="24"/>
                    </a:moveTo>
                    <a:lnTo>
                      <a:pt x="56" y="22"/>
                    </a:lnTo>
                    <a:lnTo>
                      <a:pt x="62" y="19"/>
                    </a:lnTo>
                    <a:lnTo>
                      <a:pt x="64" y="15"/>
                    </a:lnTo>
                    <a:lnTo>
                      <a:pt x="64" y="11"/>
                    </a:lnTo>
                    <a:lnTo>
                      <a:pt x="61" y="6"/>
                    </a:lnTo>
                    <a:lnTo>
                      <a:pt x="56" y="2"/>
                    </a:lnTo>
                    <a:lnTo>
                      <a:pt x="50" y="0"/>
                    </a:lnTo>
                    <a:lnTo>
                      <a:pt x="43" y="0"/>
                    </a:lnTo>
                    <a:lnTo>
                      <a:pt x="40" y="0"/>
                    </a:lnTo>
                    <a:lnTo>
                      <a:pt x="35" y="1"/>
                    </a:lnTo>
                    <a:lnTo>
                      <a:pt x="26" y="3"/>
                    </a:lnTo>
                    <a:lnTo>
                      <a:pt x="16" y="8"/>
                    </a:lnTo>
                    <a:lnTo>
                      <a:pt x="7" y="14"/>
                    </a:lnTo>
                    <a:lnTo>
                      <a:pt x="3" y="20"/>
                    </a:lnTo>
                    <a:lnTo>
                      <a:pt x="0" y="26"/>
                    </a:lnTo>
                    <a:lnTo>
                      <a:pt x="0" y="28"/>
                    </a:lnTo>
                    <a:lnTo>
                      <a:pt x="4" y="30"/>
                    </a:lnTo>
                    <a:lnTo>
                      <a:pt x="10" y="32"/>
                    </a:lnTo>
                    <a:lnTo>
                      <a:pt x="16" y="32"/>
                    </a:lnTo>
                    <a:lnTo>
                      <a:pt x="21" y="32"/>
                    </a:lnTo>
                    <a:lnTo>
                      <a:pt x="29" y="30"/>
                    </a:lnTo>
                    <a:lnTo>
                      <a:pt x="36" y="29"/>
                    </a:lnTo>
                    <a:lnTo>
                      <a:pt x="43" y="27"/>
                    </a:lnTo>
                    <a:lnTo>
                      <a:pt x="50" y="24"/>
                    </a:lnTo>
                    <a:close/>
                  </a:path>
                </a:pathLst>
              </a:custGeom>
              <a:solidFill>
                <a:srgbClr val="000000"/>
              </a:solidFill>
              <a:ln w="9525">
                <a:noFill/>
                <a:round/>
                <a:headEnd/>
                <a:tailEnd/>
              </a:ln>
            </p:spPr>
            <p:txBody>
              <a:bodyPr/>
              <a:lstStyle/>
              <a:p>
                <a:pPr>
                  <a:defRPr/>
                </a:pPr>
                <a:endParaRPr lang="zh-CN" altLang="en-US">
                  <a:latin typeface="微软雅黑"/>
                  <a:ea typeface="微软雅黑"/>
                  <a:cs typeface="微软雅黑"/>
                </a:endParaRPr>
              </a:p>
            </p:txBody>
          </p:sp>
          <p:sp>
            <p:nvSpPr>
              <p:cNvPr id="81" name="Freeform 130"/>
              <p:cNvSpPr>
                <a:spLocks/>
              </p:cNvSpPr>
              <p:nvPr/>
            </p:nvSpPr>
            <p:spPr bwMode="auto">
              <a:xfrm>
                <a:off x="4849" y="304"/>
                <a:ext cx="82" cy="106"/>
              </a:xfrm>
              <a:custGeom>
                <a:avLst/>
                <a:gdLst>
                  <a:gd name="T0" fmla="*/ 0 w 246"/>
                  <a:gd name="T1" fmla="*/ 1 h 211"/>
                  <a:gd name="T2" fmla="*/ 0 w 246"/>
                  <a:gd name="T3" fmla="*/ 1 h 211"/>
                  <a:gd name="T4" fmla="*/ 0 w 246"/>
                  <a:gd name="T5" fmla="*/ 1 h 211"/>
                  <a:gd name="T6" fmla="*/ 0 w 246"/>
                  <a:gd name="T7" fmla="*/ 1 h 211"/>
                  <a:gd name="T8" fmla="*/ 0 w 246"/>
                  <a:gd name="T9" fmla="*/ 1 h 211"/>
                  <a:gd name="T10" fmla="*/ 0 w 246"/>
                  <a:gd name="T11" fmla="*/ 1 h 211"/>
                  <a:gd name="T12" fmla="*/ 0 w 246"/>
                  <a:gd name="T13" fmla="*/ 1 h 211"/>
                  <a:gd name="T14" fmla="*/ 0 w 246"/>
                  <a:gd name="T15" fmla="*/ 1 h 211"/>
                  <a:gd name="T16" fmla="*/ 0 w 246"/>
                  <a:gd name="T17" fmla="*/ 1 h 211"/>
                  <a:gd name="T18" fmla="*/ 0 w 246"/>
                  <a:gd name="T19" fmla="*/ 1 h 211"/>
                  <a:gd name="T20" fmla="*/ 0 w 246"/>
                  <a:gd name="T21" fmla="*/ 1 h 211"/>
                  <a:gd name="T22" fmla="*/ 0 w 246"/>
                  <a:gd name="T23" fmla="*/ 1 h 211"/>
                  <a:gd name="T24" fmla="*/ 0 w 246"/>
                  <a:gd name="T25" fmla="*/ 1 h 211"/>
                  <a:gd name="T26" fmla="*/ 0 w 246"/>
                  <a:gd name="T27" fmla="*/ 1 h 211"/>
                  <a:gd name="T28" fmla="*/ 0 w 246"/>
                  <a:gd name="T29" fmla="*/ 1 h 211"/>
                  <a:gd name="T30" fmla="*/ 0 w 246"/>
                  <a:gd name="T31" fmla="*/ 1 h 211"/>
                  <a:gd name="T32" fmla="*/ 0 w 246"/>
                  <a:gd name="T33" fmla="*/ 1 h 211"/>
                  <a:gd name="T34" fmla="*/ 0 w 246"/>
                  <a:gd name="T35" fmla="*/ 1 h 211"/>
                  <a:gd name="T36" fmla="*/ 0 w 246"/>
                  <a:gd name="T37" fmla="*/ 1 h 211"/>
                  <a:gd name="T38" fmla="*/ 0 w 246"/>
                  <a:gd name="T39" fmla="*/ 1 h 211"/>
                  <a:gd name="T40" fmla="*/ 0 w 246"/>
                  <a:gd name="T41" fmla="*/ 1 h 211"/>
                  <a:gd name="T42" fmla="*/ 0 w 246"/>
                  <a:gd name="T43" fmla="*/ 1 h 211"/>
                  <a:gd name="T44" fmla="*/ 0 w 246"/>
                  <a:gd name="T45" fmla="*/ 1 h 211"/>
                  <a:gd name="T46" fmla="*/ 0 w 246"/>
                  <a:gd name="T47" fmla="*/ 1 h 211"/>
                  <a:gd name="T48" fmla="*/ 0 w 246"/>
                  <a:gd name="T49" fmla="*/ 1 h 211"/>
                  <a:gd name="T50" fmla="*/ 0 w 246"/>
                  <a:gd name="T51" fmla="*/ 1 h 211"/>
                  <a:gd name="T52" fmla="*/ 0 w 246"/>
                  <a:gd name="T53" fmla="*/ 1 h 211"/>
                  <a:gd name="T54" fmla="*/ 0 w 246"/>
                  <a:gd name="T55" fmla="*/ 1 h 211"/>
                  <a:gd name="T56" fmla="*/ 0 w 246"/>
                  <a:gd name="T57" fmla="*/ 1 h 211"/>
                  <a:gd name="T58" fmla="*/ 0 w 246"/>
                  <a:gd name="T59" fmla="*/ 1 h 211"/>
                  <a:gd name="T60" fmla="*/ 0 w 246"/>
                  <a:gd name="T61" fmla="*/ 1 h 211"/>
                  <a:gd name="T62" fmla="*/ 0 w 246"/>
                  <a:gd name="T63" fmla="*/ 1 h 211"/>
                  <a:gd name="T64" fmla="*/ 0 w 246"/>
                  <a:gd name="T65" fmla="*/ 1 h 211"/>
                  <a:gd name="T66" fmla="*/ 0 w 246"/>
                  <a:gd name="T67" fmla="*/ 1 h 211"/>
                  <a:gd name="T68" fmla="*/ 0 w 246"/>
                  <a:gd name="T69" fmla="*/ 1 h 211"/>
                  <a:gd name="T70" fmla="*/ 0 w 246"/>
                  <a:gd name="T71" fmla="*/ 1 h 211"/>
                  <a:gd name="T72" fmla="*/ 0 w 246"/>
                  <a:gd name="T73" fmla="*/ 1 h 211"/>
                  <a:gd name="T74" fmla="*/ 0 w 246"/>
                  <a:gd name="T75" fmla="*/ 1 h 211"/>
                  <a:gd name="T76" fmla="*/ 0 w 246"/>
                  <a:gd name="T77" fmla="*/ 1 h 211"/>
                  <a:gd name="T78" fmla="*/ 0 w 246"/>
                  <a:gd name="T79" fmla="*/ 1 h 211"/>
                  <a:gd name="T80" fmla="*/ 0 w 246"/>
                  <a:gd name="T81" fmla="*/ 1 h 211"/>
                  <a:gd name="T82" fmla="*/ 0 w 246"/>
                  <a:gd name="T83" fmla="*/ 1 h 211"/>
                  <a:gd name="T84" fmla="*/ 0 w 246"/>
                  <a:gd name="T85" fmla="*/ 1 h 211"/>
                  <a:gd name="T86" fmla="*/ 0 w 246"/>
                  <a:gd name="T87" fmla="*/ 1 h 211"/>
                  <a:gd name="T88" fmla="*/ 0 w 246"/>
                  <a:gd name="T89" fmla="*/ 1 h 211"/>
                  <a:gd name="T90" fmla="*/ 0 w 246"/>
                  <a:gd name="T91" fmla="*/ 1 h 211"/>
                  <a:gd name="T92" fmla="*/ 0 w 246"/>
                  <a:gd name="T93" fmla="*/ 1 h 211"/>
                  <a:gd name="T94" fmla="*/ 0 w 246"/>
                  <a:gd name="T95" fmla="*/ 1 h 211"/>
                  <a:gd name="T96" fmla="*/ 0 w 246"/>
                  <a:gd name="T97" fmla="*/ 1 h 211"/>
                  <a:gd name="T98" fmla="*/ 0 w 246"/>
                  <a:gd name="T99" fmla="*/ 1 h 211"/>
                  <a:gd name="T100" fmla="*/ 0 w 246"/>
                  <a:gd name="T101" fmla="*/ 1 h 211"/>
                  <a:gd name="T102" fmla="*/ 0 w 246"/>
                  <a:gd name="T103" fmla="*/ 1 h 211"/>
                  <a:gd name="T104" fmla="*/ 0 w 246"/>
                  <a:gd name="T105" fmla="*/ 1 h 211"/>
                  <a:gd name="T106" fmla="*/ 0 w 246"/>
                  <a:gd name="T107" fmla="*/ 1 h 211"/>
                  <a:gd name="T108" fmla="*/ 0 w 246"/>
                  <a:gd name="T109" fmla="*/ 0 h 211"/>
                  <a:gd name="T110" fmla="*/ 0 w 246"/>
                  <a:gd name="T111" fmla="*/ 1 h 211"/>
                  <a:gd name="T112" fmla="*/ 0 w 246"/>
                  <a:gd name="T113" fmla="*/ 1 h 211"/>
                  <a:gd name="T114" fmla="*/ 0 w 246"/>
                  <a:gd name="T115" fmla="*/ 1 h 211"/>
                  <a:gd name="T116" fmla="*/ 0 w 246"/>
                  <a:gd name="T117" fmla="*/ 1 h 211"/>
                  <a:gd name="T118" fmla="*/ 0 w 246"/>
                  <a:gd name="T119" fmla="*/ 1 h 211"/>
                  <a:gd name="T120" fmla="*/ 0 w 246"/>
                  <a:gd name="T121" fmla="*/ 1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6"/>
                  <a:gd name="T184" fmla="*/ 0 h 211"/>
                  <a:gd name="T185" fmla="*/ 246 w 246"/>
                  <a:gd name="T186" fmla="*/ 211 h 2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6" h="211">
                    <a:moveTo>
                      <a:pt x="90" y="32"/>
                    </a:moveTo>
                    <a:lnTo>
                      <a:pt x="73" y="41"/>
                    </a:lnTo>
                    <a:lnTo>
                      <a:pt x="57" y="51"/>
                    </a:lnTo>
                    <a:lnTo>
                      <a:pt x="41" y="64"/>
                    </a:lnTo>
                    <a:lnTo>
                      <a:pt x="28" y="76"/>
                    </a:lnTo>
                    <a:lnTo>
                      <a:pt x="18" y="89"/>
                    </a:lnTo>
                    <a:lnTo>
                      <a:pt x="9" y="103"/>
                    </a:lnTo>
                    <a:lnTo>
                      <a:pt x="3" y="116"/>
                    </a:lnTo>
                    <a:lnTo>
                      <a:pt x="0" y="131"/>
                    </a:lnTo>
                    <a:lnTo>
                      <a:pt x="3" y="152"/>
                    </a:lnTo>
                    <a:lnTo>
                      <a:pt x="15" y="170"/>
                    </a:lnTo>
                    <a:lnTo>
                      <a:pt x="32" y="185"/>
                    </a:lnTo>
                    <a:lnTo>
                      <a:pt x="54" y="197"/>
                    </a:lnTo>
                    <a:lnTo>
                      <a:pt x="80" y="205"/>
                    </a:lnTo>
                    <a:lnTo>
                      <a:pt x="109" y="210"/>
                    </a:lnTo>
                    <a:lnTo>
                      <a:pt x="137" y="211"/>
                    </a:lnTo>
                    <a:lnTo>
                      <a:pt x="164" y="208"/>
                    </a:lnTo>
                    <a:lnTo>
                      <a:pt x="170" y="208"/>
                    </a:lnTo>
                    <a:lnTo>
                      <a:pt x="176" y="206"/>
                    </a:lnTo>
                    <a:lnTo>
                      <a:pt x="180" y="202"/>
                    </a:lnTo>
                    <a:lnTo>
                      <a:pt x="182" y="198"/>
                    </a:lnTo>
                    <a:lnTo>
                      <a:pt x="180" y="196"/>
                    </a:lnTo>
                    <a:lnTo>
                      <a:pt x="176" y="196"/>
                    </a:lnTo>
                    <a:lnTo>
                      <a:pt x="170" y="195"/>
                    </a:lnTo>
                    <a:lnTo>
                      <a:pt x="163" y="195"/>
                    </a:lnTo>
                    <a:lnTo>
                      <a:pt x="154" y="195"/>
                    </a:lnTo>
                    <a:lnTo>
                      <a:pt x="147" y="195"/>
                    </a:lnTo>
                    <a:lnTo>
                      <a:pt x="140" y="195"/>
                    </a:lnTo>
                    <a:lnTo>
                      <a:pt x="135" y="195"/>
                    </a:lnTo>
                    <a:lnTo>
                      <a:pt x="121" y="194"/>
                    </a:lnTo>
                    <a:lnTo>
                      <a:pt x="108" y="193"/>
                    </a:lnTo>
                    <a:lnTo>
                      <a:pt x="93" y="191"/>
                    </a:lnTo>
                    <a:lnTo>
                      <a:pt x="79" y="188"/>
                    </a:lnTo>
                    <a:lnTo>
                      <a:pt x="64" y="185"/>
                    </a:lnTo>
                    <a:lnTo>
                      <a:pt x="50" y="178"/>
                    </a:lnTo>
                    <a:lnTo>
                      <a:pt x="37" y="169"/>
                    </a:lnTo>
                    <a:lnTo>
                      <a:pt x="22" y="155"/>
                    </a:lnTo>
                    <a:lnTo>
                      <a:pt x="19" y="140"/>
                    </a:lnTo>
                    <a:lnTo>
                      <a:pt x="21" y="126"/>
                    </a:lnTo>
                    <a:lnTo>
                      <a:pt x="26" y="111"/>
                    </a:lnTo>
                    <a:lnTo>
                      <a:pt x="35" y="98"/>
                    </a:lnTo>
                    <a:lnTo>
                      <a:pt x="48" y="85"/>
                    </a:lnTo>
                    <a:lnTo>
                      <a:pt x="63" y="73"/>
                    </a:lnTo>
                    <a:lnTo>
                      <a:pt x="79" y="63"/>
                    </a:lnTo>
                    <a:lnTo>
                      <a:pt x="98" y="52"/>
                    </a:lnTo>
                    <a:lnTo>
                      <a:pt x="117" y="43"/>
                    </a:lnTo>
                    <a:lnTo>
                      <a:pt x="137" y="35"/>
                    </a:lnTo>
                    <a:lnTo>
                      <a:pt x="157" y="28"/>
                    </a:lnTo>
                    <a:lnTo>
                      <a:pt x="176" y="21"/>
                    </a:lnTo>
                    <a:lnTo>
                      <a:pt x="196" y="16"/>
                    </a:lnTo>
                    <a:lnTo>
                      <a:pt x="214" y="11"/>
                    </a:lnTo>
                    <a:lnTo>
                      <a:pt x="231" y="8"/>
                    </a:lnTo>
                    <a:lnTo>
                      <a:pt x="246" y="6"/>
                    </a:lnTo>
                    <a:lnTo>
                      <a:pt x="236" y="2"/>
                    </a:lnTo>
                    <a:lnTo>
                      <a:pt x="220" y="0"/>
                    </a:lnTo>
                    <a:lnTo>
                      <a:pt x="201" y="2"/>
                    </a:lnTo>
                    <a:lnTo>
                      <a:pt x="179" y="5"/>
                    </a:lnTo>
                    <a:lnTo>
                      <a:pt x="154" y="10"/>
                    </a:lnTo>
                    <a:lnTo>
                      <a:pt x="131" y="16"/>
                    </a:lnTo>
                    <a:lnTo>
                      <a:pt x="109" y="24"/>
                    </a:lnTo>
                    <a:lnTo>
                      <a:pt x="90" y="32"/>
                    </a:lnTo>
                    <a:close/>
                  </a:path>
                </a:pathLst>
              </a:custGeom>
              <a:solidFill>
                <a:srgbClr val="000000"/>
              </a:solidFill>
              <a:ln w="9525">
                <a:noFill/>
                <a:round/>
                <a:headEnd/>
                <a:tailEnd/>
              </a:ln>
            </p:spPr>
            <p:txBody>
              <a:bodyPr/>
              <a:lstStyle/>
              <a:p>
                <a:pPr>
                  <a:defRPr/>
                </a:pPr>
                <a:endParaRPr lang="zh-CN" altLang="en-US">
                  <a:latin typeface="微软雅黑"/>
                  <a:ea typeface="微软雅黑"/>
                  <a:cs typeface="微软雅黑"/>
                </a:endParaRPr>
              </a:p>
            </p:txBody>
          </p:sp>
          <p:sp>
            <p:nvSpPr>
              <p:cNvPr id="82" name="Freeform 131"/>
              <p:cNvSpPr>
                <a:spLocks/>
              </p:cNvSpPr>
              <p:nvPr/>
            </p:nvSpPr>
            <p:spPr bwMode="auto">
              <a:xfrm>
                <a:off x="4989" y="303"/>
                <a:ext cx="53" cy="82"/>
              </a:xfrm>
              <a:custGeom>
                <a:avLst/>
                <a:gdLst>
                  <a:gd name="T0" fmla="*/ 0 w 158"/>
                  <a:gd name="T1" fmla="*/ 1 h 164"/>
                  <a:gd name="T2" fmla="*/ 0 w 158"/>
                  <a:gd name="T3" fmla="*/ 1 h 164"/>
                  <a:gd name="T4" fmla="*/ 0 w 158"/>
                  <a:gd name="T5" fmla="*/ 1 h 164"/>
                  <a:gd name="T6" fmla="*/ 0 w 158"/>
                  <a:gd name="T7" fmla="*/ 1 h 164"/>
                  <a:gd name="T8" fmla="*/ 0 w 158"/>
                  <a:gd name="T9" fmla="*/ 1 h 164"/>
                  <a:gd name="T10" fmla="*/ 0 w 158"/>
                  <a:gd name="T11" fmla="*/ 1 h 164"/>
                  <a:gd name="T12" fmla="*/ 0 w 158"/>
                  <a:gd name="T13" fmla="*/ 1 h 164"/>
                  <a:gd name="T14" fmla="*/ 0 w 158"/>
                  <a:gd name="T15" fmla="*/ 1 h 164"/>
                  <a:gd name="T16" fmla="*/ 0 w 158"/>
                  <a:gd name="T17" fmla="*/ 1 h 164"/>
                  <a:gd name="T18" fmla="*/ 0 w 158"/>
                  <a:gd name="T19" fmla="*/ 1 h 164"/>
                  <a:gd name="T20" fmla="*/ 0 w 158"/>
                  <a:gd name="T21" fmla="*/ 1 h 164"/>
                  <a:gd name="T22" fmla="*/ 0 w 158"/>
                  <a:gd name="T23" fmla="*/ 1 h 164"/>
                  <a:gd name="T24" fmla="*/ 0 w 158"/>
                  <a:gd name="T25" fmla="*/ 1 h 164"/>
                  <a:gd name="T26" fmla="*/ 0 w 158"/>
                  <a:gd name="T27" fmla="*/ 1 h 164"/>
                  <a:gd name="T28" fmla="*/ 0 w 158"/>
                  <a:gd name="T29" fmla="*/ 1 h 164"/>
                  <a:gd name="T30" fmla="*/ 0 w 158"/>
                  <a:gd name="T31" fmla="*/ 1 h 164"/>
                  <a:gd name="T32" fmla="*/ 0 w 158"/>
                  <a:gd name="T33" fmla="*/ 1 h 164"/>
                  <a:gd name="T34" fmla="*/ 0 w 158"/>
                  <a:gd name="T35" fmla="*/ 1 h 164"/>
                  <a:gd name="T36" fmla="*/ 0 w 158"/>
                  <a:gd name="T37" fmla="*/ 1 h 164"/>
                  <a:gd name="T38" fmla="*/ 0 w 158"/>
                  <a:gd name="T39" fmla="*/ 1 h 164"/>
                  <a:gd name="T40" fmla="*/ 0 w 158"/>
                  <a:gd name="T41" fmla="*/ 1 h 164"/>
                  <a:gd name="T42" fmla="*/ 0 w 158"/>
                  <a:gd name="T43" fmla="*/ 1 h 164"/>
                  <a:gd name="T44" fmla="*/ 0 w 158"/>
                  <a:gd name="T45" fmla="*/ 1 h 164"/>
                  <a:gd name="T46" fmla="*/ 0 w 158"/>
                  <a:gd name="T47" fmla="*/ 1 h 164"/>
                  <a:gd name="T48" fmla="*/ 0 w 158"/>
                  <a:gd name="T49" fmla="*/ 1 h 164"/>
                  <a:gd name="T50" fmla="*/ 0 w 158"/>
                  <a:gd name="T51" fmla="*/ 1 h 164"/>
                  <a:gd name="T52" fmla="*/ 0 w 158"/>
                  <a:gd name="T53" fmla="*/ 1 h 164"/>
                  <a:gd name="T54" fmla="*/ 0 w 158"/>
                  <a:gd name="T55" fmla="*/ 1 h 164"/>
                  <a:gd name="T56" fmla="*/ 0 w 158"/>
                  <a:gd name="T57" fmla="*/ 1 h 164"/>
                  <a:gd name="T58" fmla="*/ 0 w 158"/>
                  <a:gd name="T59" fmla="*/ 1 h 164"/>
                  <a:gd name="T60" fmla="*/ 0 w 158"/>
                  <a:gd name="T61" fmla="*/ 0 h 164"/>
                  <a:gd name="T62" fmla="*/ 0 w 158"/>
                  <a:gd name="T63" fmla="*/ 1 h 164"/>
                  <a:gd name="T64" fmla="*/ 0 w 158"/>
                  <a:gd name="T65" fmla="*/ 1 h 164"/>
                  <a:gd name="T66" fmla="*/ 0 w 158"/>
                  <a:gd name="T67" fmla="*/ 1 h 164"/>
                  <a:gd name="T68" fmla="*/ 0 w 158"/>
                  <a:gd name="T69" fmla="*/ 1 h 164"/>
                  <a:gd name="T70" fmla="*/ 0 w 158"/>
                  <a:gd name="T71" fmla="*/ 1 h 164"/>
                  <a:gd name="T72" fmla="*/ 0 w 158"/>
                  <a:gd name="T73" fmla="*/ 1 h 164"/>
                  <a:gd name="T74" fmla="*/ 0 w 158"/>
                  <a:gd name="T75" fmla="*/ 1 h 164"/>
                  <a:gd name="T76" fmla="*/ 0 w 158"/>
                  <a:gd name="T77" fmla="*/ 1 h 164"/>
                  <a:gd name="T78" fmla="*/ 0 w 158"/>
                  <a:gd name="T79" fmla="*/ 1 h 164"/>
                  <a:gd name="T80" fmla="*/ 0 w 158"/>
                  <a:gd name="T81" fmla="*/ 1 h 1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4"/>
                  <a:gd name="T125" fmla="*/ 158 w 158"/>
                  <a:gd name="T126" fmla="*/ 164 h 1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4">
                    <a:moveTo>
                      <a:pt x="133" y="54"/>
                    </a:moveTo>
                    <a:lnTo>
                      <a:pt x="138" y="72"/>
                    </a:lnTo>
                    <a:lnTo>
                      <a:pt x="135" y="86"/>
                    </a:lnTo>
                    <a:lnTo>
                      <a:pt x="125" y="99"/>
                    </a:lnTo>
                    <a:lnTo>
                      <a:pt x="110" y="110"/>
                    </a:lnTo>
                    <a:lnTo>
                      <a:pt x="93" y="120"/>
                    </a:lnTo>
                    <a:lnTo>
                      <a:pt x="74" y="130"/>
                    </a:lnTo>
                    <a:lnTo>
                      <a:pt x="53" y="140"/>
                    </a:lnTo>
                    <a:lnTo>
                      <a:pt x="36" y="149"/>
                    </a:lnTo>
                    <a:lnTo>
                      <a:pt x="33" y="152"/>
                    </a:lnTo>
                    <a:lnTo>
                      <a:pt x="32" y="154"/>
                    </a:lnTo>
                    <a:lnTo>
                      <a:pt x="32" y="157"/>
                    </a:lnTo>
                    <a:lnTo>
                      <a:pt x="35" y="160"/>
                    </a:lnTo>
                    <a:lnTo>
                      <a:pt x="37" y="163"/>
                    </a:lnTo>
                    <a:lnTo>
                      <a:pt x="42" y="164"/>
                    </a:lnTo>
                    <a:lnTo>
                      <a:pt x="46" y="164"/>
                    </a:lnTo>
                    <a:lnTo>
                      <a:pt x="51" y="163"/>
                    </a:lnTo>
                    <a:lnTo>
                      <a:pt x="72" y="153"/>
                    </a:lnTo>
                    <a:lnTo>
                      <a:pt x="94" y="143"/>
                    </a:lnTo>
                    <a:lnTo>
                      <a:pt x="114" y="132"/>
                    </a:lnTo>
                    <a:lnTo>
                      <a:pt x="133" y="118"/>
                    </a:lnTo>
                    <a:lnTo>
                      <a:pt x="146" y="104"/>
                    </a:lnTo>
                    <a:lnTo>
                      <a:pt x="155" y="87"/>
                    </a:lnTo>
                    <a:lnTo>
                      <a:pt x="158" y="70"/>
                    </a:lnTo>
                    <a:lnTo>
                      <a:pt x="152" y="51"/>
                    </a:lnTo>
                    <a:lnTo>
                      <a:pt x="139" y="37"/>
                    </a:lnTo>
                    <a:lnTo>
                      <a:pt x="122" y="24"/>
                    </a:lnTo>
                    <a:lnTo>
                      <a:pt x="99" y="14"/>
                    </a:lnTo>
                    <a:lnTo>
                      <a:pt x="75" y="7"/>
                    </a:lnTo>
                    <a:lnTo>
                      <a:pt x="51" y="2"/>
                    </a:lnTo>
                    <a:lnTo>
                      <a:pt x="29" y="0"/>
                    </a:lnTo>
                    <a:lnTo>
                      <a:pt x="11" y="1"/>
                    </a:lnTo>
                    <a:lnTo>
                      <a:pt x="0" y="5"/>
                    </a:lnTo>
                    <a:lnTo>
                      <a:pt x="20" y="9"/>
                    </a:lnTo>
                    <a:lnTo>
                      <a:pt x="40" y="12"/>
                    </a:lnTo>
                    <a:lnTo>
                      <a:pt x="59" y="15"/>
                    </a:lnTo>
                    <a:lnTo>
                      <a:pt x="78" y="19"/>
                    </a:lnTo>
                    <a:lnTo>
                      <a:pt x="96" y="24"/>
                    </a:lnTo>
                    <a:lnTo>
                      <a:pt x="112" y="32"/>
                    </a:lnTo>
                    <a:lnTo>
                      <a:pt x="125" y="41"/>
                    </a:lnTo>
                    <a:lnTo>
                      <a:pt x="133" y="54"/>
                    </a:lnTo>
                    <a:close/>
                  </a:path>
                </a:pathLst>
              </a:custGeom>
              <a:solidFill>
                <a:srgbClr val="000000"/>
              </a:solidFill>
              <a:ln w="9525">
                <a:noFill/>
                <a:round/>
                <a:headEnd/>
                <a:tailEnd/>
              </a:ln>
            </p:spPr>
            <p:txBody>
              <a:bodyPr/>
              <a:lstStyle/>
              <a:p>
                <a:pPr>
                  <a:defRPr/>
                </a:pPr>
                <a:endParaRPr lang="zh-CN" altLang="en-US">
                  <a:latin typeface="微软雅黑"/>
                  <a:ea typeface="微软雅黑"/>
                  <a:cs typeface="微软雅黑"/>
                </a:endParaRPr>
              </a:p>
            </p:txBody>
          </p:sp>
          <p:sp>
            <p:nvSpPr>
              <p:cNvPr id="83" name="Freeform 132"/>
              <p:cNvSpPr>
                <a:spLocks/>
              </p:cNvSpPr>
              <p:nvPr/>
            </p:nvSpPr>
            <p:spPr bwMode="auto">
              <a:xfrm>
                <a:off x="4796" y="285"/>
                <a:ext cx="134" cy="170"/>
              </a:xfrm>
              <a:custGeom>
                <a:avLst/>
                <a:gdLst>
                  <a:gd name="T0" fmla="*/ 0 w 400"/>
                  <a:gd name="T1" fmla="*/ 1 h 340"/>
                  <a:gd name="T2" fmla="*/ 0 w 400"/>
                  <a:gd name="T3" fmla="*/ 1 h 340"/>
                  <a:gd name="T4" fmla="*/ 0 w 400"/>
                  <a:gd name="T5" fmla="*/ 1 h 340"/>
                  <a:gd name="T6" fmla="*/ 0 w 400"/>
                  <a:gd name="T7" fmla="*/ 1 h 340"/>
                  <a:gd name="T8" fmla="*/ 0 w 400"/>
                  <a:gd name="T9" fmla="*/ 1 h 340"/>
                  <a:gd name="T10" fmla="*/ 0 w 400"/>
                  <a:gd name="T11" fmla="*/ 1 h 340"/>
                  <a:gd name="T12" fmla="*/ 0 w 400"/>
                  <a:gd name="T13" fmla="*/ 1 h 340"/>
                  <a:gd name="T14" fmla="*/ 0 w 400"/>
                  <a:gd name="T15" fmla="*/ 1 h 340"/>
                  <a:gd name="T16" fmla="*/ 0 w 400"/>
                  <a:gd name="T17" fmla="*/ 1 h 340"/>
                  <a:gd name="T18" fmla="*/ 0 w 400"/>
                  <a:gd name="T19" fmla="*/ 1 h 340"/>
                  <a:gd name="T20" fmla="*/ 0 w 400"/>
                  <a:gd name="T21" fmla="*/ 1 h 340"/>
                  <a:gd name="T22" fmla="*/ 0 w 400"/>
                  <a:gd name="T23" fmla="*/ 1 h 340"/>
                  <a:gd name="T24" fmla="*/ 0 w 400"/>
                  <a:gd name="T25" fmla="*/ 1 h 340"/>
                  <a:gd name="T26" fmla="*/ 0 w 400"/>
                  <a:gd name="T27" fmla="*/ 1 h 340"/>
                  <a:gd name="T28" fmla="*/ 0 w 400"/>
                  <a:gd name="T29" fmla="*/ 1 h 340"/>
                  <a:gd name="T30" fmla="*/ 0 w 400"/>
                  <a:gd name="T31" fmla="*/ 1 h 340"/>
                  <a:gd name="T32" fmla="*/ 0 w 400"/>
                  <a:gd name="T33" fmla="*/ 1 h 340"/>
                  <a:gd name="T34" fmla="*/ 0 w 400"/>
                  <a:gd name="T35" fmla="*/ 1 h 340"/>
                  <a:gd name="T36" fmla="*/ 0 w 400"/>
                  <a:gd name="T37" fmla="*/ 1 h 340"/>
                  <a:gd name="T38" fmla="*/ 0 w 400"/>
                  <a:gd name="T39" fmla="*/ 1 h 340"/>
                  <a:gd name="T40" fmla="*/ 0 w 400"/>
                  <a:gd name="T41" fmla="*/ 1 h 340"/>
                  <a:gd name="T42" fmla="*/ 0 w 400"/>
                  <a:gd name="T43" fmla="*/ 1 h 340"/>
                  <a:gd name="T44" fmla="*/ 0 w 400"/>
                  <a:gd name="T45" fmla="*/ 1 h 340"/>
                  <a:gd name="T46" fmla="*/ 0 w 400"/>
                  <a:gd name="T47" fmla="*/ 1 h 340"/>
                  <a:gd name="T48" fmla="*/ 0 w 400"/>
                  <a:gd name="T49" fmla="*/ 1 h 340"/>
                  <a:gd name="T50" fmla="*/ 0 w 400"/>
                  <a:gd name="T51" fmla="*/ 1 h 340"/>
                  <a:gd name="T52" fmla="*/ 0 w 400"/>
                  <a:gd name="T53" fmla="*/ 1 h 340"/>
                  <a:gd name="T54" fmla="*/ 0 w 400"/>
                  <a:gd name="T55" fmla="*/ 1 h 340"/>
                  <a:gd name="T56" fmla="*/ 0 w 400"/>
                  <a:gd name="T57" fmla="*/ 1 h 340"/>
                  <a:gd name="T58" fmla="*/ 0 w 400"/>
                  <a:gd name="T59" fmla="*/ 1 h 340"/>
                  <a:gd name="T60" fmla="*/ 0 w 400"/>
                  <a:gd name="T61" fmla="*/ 1 h 340"/>
                  <a:gd name="T62" fmla="*/ 0 w 400"/>
                  <a:gd name="T63" fmla="*/ 1 h 340"/>
                  <a:gd name="T64" fmla="*/ 0 w 400"/>
                  <a:gd name="T65" fmla="*/ 1 h 340"/>
                  <a:gd name="T66" fmla="*/ 0 w 400"/>
                  <a:gd name="T67" fmla="*/ 1 h 340"/>
                  <a:gd name="T68" fmla="*/ 0 w 400"/>
                  <a:gd name="T69" fmla="*/ 1 h 340"/>
                  <a:gd name="T70" fmla="*/ 0 w 400"/>
                  <a:gd name="T71" fmla="*/ 1 h 340"/>
                  <a:gd name="T72" fmla="*/ 0 w 400"/>
                  <a:gd name="T73" fmla="*/ 1 h 340"/>
                  <a:gd name="T74" fmla="*/ 0 w 400"/>
                  <a:gd name="T75" fmla="*/ 1 h 340"/>
                  <a:gd name="T76" fmla="*/ 0 w 400"/>
                  <a:gd name="T77" fmla="*/ 1 h 340"/>
                  <a:gd name="T78" fmla="*/ 0 w 400"/>
                  <a:gd name="T79" fmla="*/ 1 h 340"/>
                  <a:gd name="T80" fmla="*/ 0 w 400"/>
                  <a:gd name="T81" fmla="*/ 0 h 340"/>
                  <a:gd name="T82" fmla="*/ 0 w 400"/>
                  <a:gd name="T83" fmla="*/ 1 h 340"/>
                  <a:gd name="T84" fmla="*/ 0 w 400"/>
                  <a:gd name="T85" fmla="*/ 1 h 340"/>
                  <a:gd name="T86" fmla="*/ 0 w 400"/>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40"/>
                  <a:gd name="T134" fmla="*/ 400 w 400"/>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40">
                    <a:moveTo>
                      <a:pt x="156" y="45"/>
                    </a:moveTo>
                    <a:lnTo>
                      <a:pt x="125" y="62"/>
                    </a:lnTo>
                    <a:lnTo>
                      <a:pt x="95" y="82"/>
                    </a:lnTo>
                    <a:lnTo>
                      <a:pt x="67" y="103"/>
                    </a:lnTo>
                    <a:lnTo>
                      <a:pt x="42" y="125"/>
                    </a:lnTo>
                    <a:lnTo>
                      <a:pt x="22" y="150"/>
                    </a:lnTo>
                    <a:lnTo>
                      <a:pt x="8" y="176"/>
                    </a:lnTo>
                    <a:lnTo>
                      <a:pt x="0" y="204"/>
                    </a:lnTo>
                    <a:lnTo>
                      <a:pt x="2" y="233"/>
                    </a:lnTo>
                    <a:lnTo>
                      <a:pt x="5" y="240"/>
                    </a:lnTo>
                    <a:lnTo>
                      <a:pt x="9" y="248"/>
                    </a:lnTo>
                    <a:lnTo>
                      <a:pt x="13" y="254"/>
                    </a:lnTo>
                    <a:lnTo>
                      <a:pt x="19" y="261"/>
                    </a:lnTo>
                    <a:lnTo>
                      <a:pt x="26" y="268"/>
                    </a:lnTo>
                    <a:lnTo>
                      <a:pt x="34" y="274"/>
                    </a:lnTo>
                    <a:lnTo>
                      <a:pt x="42" y="279"/>
                    </a:lnTo>
                    <a:lnTo>
                      <a:pt x="51" y="283"/>
                    </a:lnTo>
                    <a:lnTo>
                      <a:pt x="70" y="291"/>
                    </a:lnTo>
                    <a:lnTo>
                      <a:pt x="89" y="298"/>
                    </a:lnTo>
                    <a:lnTo>
                      <a:pt x="108" y="305"/>
                    </a:lnTo>
                    <a:lnTo>
                      <a:pt x="128" y="310"/>
                    </a:lnTo>
                    <a:lnTo>
                      <a:pt x="149" y="315"/>
                    </a:lnTo>
                    <a:lnTo>
                      <a:pt x="169" y="319"/>
                    </a:lnTo>
                    <a:lnTo>
                      <a:pt x="189" y="323"/>
                    </a:lnTo>
                    <a:lnTo>
                      <a:pt x="210" y="326"/>
                    </a:lnTo>
                    <a:lnTo>
                      <a:pt x="231" y="329"/>
                    </a:lnTo>
                    <a:lnTo>
                      <a:pt x="253" y="331"/>
                    </a:lnTo>
                    <a:lnTo>
                      <a:pt x="274" y="334"/>
                    </a:lnTo>
                    <a:lnTo>
                      <a:pt x="295" y="336"/>
                    </a:lnTo>
                    <a:lnTo>
                      <a:pt x="317" y="337"/>
                    </a:lnTo>
                    <a:lnTo>
                      <a:pt x="339" y="338"/>
                    </a:lnTo>
                    <a:lnTo>
                      <a:pt x="359" y="339"/>
                    </a:lnTo>
                    <a:lnTo>
                      <a:pt x="381" y="340"/>
                    </a:lnTo>
                    <a:lnTo>
                      <a:pt x="387" y="340"/>
                    </a:lnTo>
                    <a:lnTo>
                      <a:pt x="393" y="337"/>
                    </a:lnTo>
                    <a:lnTo>
                      <a:pt x="397" y="334"/>
                    </a:lnTo>
                    <a:lnTo>
                      <a:pt x="400" y="328"/>
                    </a:lnTo>
                    <a:lnTo>
                      <a:pt x="400" y="323"/>
                    </a:lnTo>
                    <a:lnTo>
                      <a:pt x="397" y="319"/>
                    </a:lnTo>
                    <a:lnTo>
                      <a:pt x="391" y="316"/>
                    </a:lnTo>
                    <a:lnTo>
                      <a:pt x="385" y="315"/>
                    </a:lnTo>
                    <a:lnTo>
                      <a:pt x="365" y="315"/>
                    </a:lnTo>
                    <a:lnTo>
                      <a:pt x="346" y="315"/>
                    </a:lnTo>
                    <a:lnTo>
                      <a:pt x="326" y="314"/>
                    </a:lnTo>
                    <a:lnTo>
                      <a:pt x="307" y="313"/>
                    </a:lnTo>
                    <a:lnTo>
                      <a:pt x="287" y="312"/>
                    </a:lnTo>
                    <a:lnTo>
                      <a:pt x="266" y="310"/>
                    </a:lnTo>
                    <a:lnTo>
                      <a:pt x="247" y="308"/>
                    </a:lnTo>
                    <a:lnTo>
                      <a:pt x="227" y="306"/>
                    </a:lnTo>
                    <a:lnTo>
                      <a:pt x="208" y="303"/>
                    </a:lnTo>
                    <a:lnTo>
                      <a:pt x="188" y="300"/>
                    </a:lnTo>
                    <a:lnTo>
                      <a:pt x="169" y="295"/>
                    </a:lnTo>
                    <a:lnTo>
                      <a:pt x="150" y="291"/>
                    </a:lnTo>
                    <a:lnTo>
                      <a:pt x="131" y="287"/>
                    </a:lnTo>
                    <a:lnTo>
                      <a:pt x="114" y="281"/>
                    </a:lnTo>
                    <a:lnTo>
                      <a:pt x="95" y="275"/>
                    </a:lnTo>
                    <a:lnTo>
                      <a:pt x="77" y="269"/>
                    </a:lnTo>
                    <a:lnTo>
                      <a:pt x="63" y="261"/>
                    </a:lnTo>
                    <a:lnTo>
                      <a:pt x="51" y="251"/>
                    </a:lnTo>
                    <a:lnTo>
                      <a:pt x="44" y="241"/>
                    </a:lnTo>
                    <a:lnTo>
                      <a:pt x="38" y="228"/>
                    </a:lnTo>
                    <a:lnTo>
                      <a:pt x="38" y="214"/>
                    </a:lnTo>
                    <a:lnTo>
                      <a:pt x="41" y="195"/>
                    </a:lnTo>
                    <a:lnTo>
                      <a:pt x="47" y="177"/>
                    </a:lnTo>
                    <a:lnTo>
                      <a:pt x="53" y="163"/>
                    </a:lnTo>
                    <a:lnTo>
                      <a:pt x="63" y="148"/>
                    </a:lnTo>
                    <a:lnTo>
                      <a:pt x="74" y="135"/>
                    </a:lnTo>
                    <a:lnTo>
                      <a:pt x="85" y="122"/>
                    </a:lnTo>
                    <a:lnTo>
                      <a:pt x="98" y="111"/>
                    </a:lnTo>
                    <a:lnTo>
                      <a:pt x="111" y="100"/>
                    </a:lnTo>
                    <a:lnTo>
                      <a:pt x="125" y="89"/>
                    </a:lnTo>
                    <a:lnTo>
                      <a:pt x="141" y="79"/>
                    </a:lnTo>
                    <a:lnTo>
                      <a:pt x="160" y="68"/>
                    </a:lnTo>
                    <a:lnTo>
                      <a:pt x="179" y="57"/>
                    </a:lnTo>
                    <a:lnTo>
                      <a:pt x="201" y="47"/>
                    </a:lnTo>
                    <a:lnTo>
                      <a:pt x="224" y="37"/>
                    </a:lnTo>
                    <a:lnTo>
                      <a:pt x="249" y="27"/>
                    </a:lnTo>
                    <a:lnTo>
                      <a:pt x="272" y="19"/>
                    </a:lnTo>
                    <a:lnTo>
                      <a:pt x="294" y="12"/>
                    </a:lnTo>
                    <a:lnTo>
                      <a:pt x="314" y="6"/>
                    </a:lnTo>
                    <a:lnTo>
                      <a:pt x="332" y="1"/>
                    </a:lnTo>
                    <a:lnTo>
                      <a:pt x="316" y="0"/>
                    </a:lnTo>
                    <a:lnTo>
                      <a:pt x="295" y="1"/>
                    </a:lnTo>
                    <a:lnTo>
                      <a:pt x="274" y="5"/>
                    </a:lnTo>
                    <a:lnTo>
                      <a:pt x="249" y="10"/>
                    </a:lnTo>
                    <a:lnTo>
                      <a:pt x="224" y="17"/>
                    </a:lnTo>
                    <a:lnTo>
                      <a:pt x="199" y="25"/>
                    </a:lnTo>
                    <a:lnTo>
                      <a:pt x="176" y="35"/>
                    </a:lnTo>
                    <a:lnTo>
                      <a:pt x="156" y="45"/>
                    </a:lnTo>
                    <a:close/>
                  </a:path>
                </a:pathLst>
              </a:custGeom>
              <a:solidFill>
                <a:srgbClr val="000000"/>
              </a:solidFill>
              <a:ln w="9525">
                <a:noFill/>
                <a:round/>
                <a:headEnd/>
                <a:tailEnd/>
              </a:ln>
            </p:spPr>
            <p:txBody>
              <a:bodyPr/>
              <a:lstStyle/>
              <a:p>
                <a:pPr>
                  <a:defRPr/>
                </a:pPr>
                <a:endParaRPr lang="zh-CN" altLang="en-US">
                  <a:latin typeface="微软雅黑"/>
                  <a:ea typeface="微软雅黑"/>
                  <a:cs typeface="微软雅黑"/>
                </a:endParaRPr>
              </a:p>
            </p:txBody>
          </p:sp>
          <p:sp>
            <p:nvSpPr>
              <p:cNvPr id="84" name="Freeform 133"/>
              <p:cNvSpPr>
                <a:spLocks/>
              </p:cNvSpPr>
              <p:nvPr/>
            </p:nvSpPr>
            <p:spPr bwMode="auto">
              <a:xfrm>
                <a:off x="4984" y="279"/>
                <a:ext cx="117" cy="114"/>
              </a:xfrm>
              <a:custGeom>
                <a:avLst/>
                <a:gdLst>
                  <a:gd name="T0" fmla="*/ 0 w 349"/>
                  <a:gd name="T1" fmla="*/ 1 h 227"/>
                  <a:gd name="T2" fmla="*/ 0 w 349"/>
                  <a:gd name="T3" fmla="*/ 1 h 227"/>
                  <a:gd name="T4" fmla="*/ 0 w 349"/>
                  <a:gd name="T5" fmla="*/ 1 h 227"/>
                  <a:gd name="T6" fmla="*/ 0 w 349"/>
                  <a:gd name="T7" fmla="*/ 1 h 227"/>
                  <a:gd name="T8" fmla="*/ 0 w 349"/>
                  <a:gd name="T9" fmla="*/ 1 h 227"/>
                  <a:gd name="T10" fmla="*/ 0 w 349"/>
                  <a:gd name="T11" fmla="*/ 1 h 227"/>
                  <a:gd name="T12" fmla="*/ 0 w 349"/>
                  <a:gd name="T13" fmla="*/ 1 h 227"/>
                  <a:gd name="T14" fmla="*/ 0 w 349"/>
                  <a:gd name="T15" fmla="*/ 1 h 227"/>
                  <a:gd name="T16" fmla="*/ 0 w 349"/>
                  <a:gd name="T17" fmla="*/ 1 h 227"/>
                  <a:gd name="T18" fmla="*/ 0 w 349"/>
                  <a:gd name="T19" fmla="*/ 1 h 227"/>
                  <a:gd name="T20" fmla="*/ 0 w 349"/>
                  <a:gd name="T21" fmla="*/ 1 h 227"/>
                  <a:gd name="T22" fmla="*/ 0 w 349"/>
                  <a:gd name="T23" fmla="*/ 1 h 227"/>
                  <a:gd name="T24" fmla="*/ 0 w 349"/>
                  <a:gd name="T25" fmla="*/ 1 h 227"/>
                  <a:gd name="T26" fmla="*/ 0 w 349"/>
                  <a:gd name="T27" fmla="*/ 1 h 227"/>
                  <a:gd name="T28" fmla="*/ 0 w 349"/>
                  <a:gd name="T29" fmla="*/ 1 h 227"/>
                  <a:gd name="T30" fmla="*/ 0 w 349"/>
                  <a:gd name="T31" fmla="*/ 1 h 227"/>
                  <a:gd name="T32" fmla="*/ 0 w 349"/>
                  <a:gd name="T33" fmla="*/ 1 h 227"/>
                  <a:gd name="T34" fmla="*/ 0 w 349"/>
                  <a:gd name="T35" fmla="*/ 1 h 227"/>
                  <a:gd name="T36" fmla="*/ 0 w 349"/>
                  <a:gd name="T37" fmla="*/ 1 h 227"/>
                  <a:gd name="T38" fmla="*/ 0 w 349"/>
                  <a:gd name="T39" fmla="*/ 1 h 227"/>
                  <a:gd name="T40" fmla="*/ 0 w 349"/>
                  <a:gd name="T41" fmla="*/ 1 h 227"/>
                  <a:gd name="T42" fmla="*/ 0 w 349"/>
                  <a:gd name="T43" fmla="*/ 1 h 227"/>
                  <a:gd name="T44" fmla="*/ 0 w 349"/>
                  <a:gd name="T45" fmla="*/ 1 h 227"/>
                  <a:gd name="T46" fmla="*/ 0 w 349"/>
                  <a:gd name="T47" fmla="*/ 1 h 227"/>
                  <a:gd name="T48" fmla="*/ 0 w 349"/>
                  <a:gd name="T49" fmla="*/ 1 h 227"/>
                  <a:gd name="T50" fmla="*/ 0 w 349"/>
                  <a:gd name="T51" fmla="*/ 1 h 227"/>
                  <a:gd name="T52" fmla="*/ 0 w 349"/>
                  <a:gd name="T53" fmla="*/ 1 h 227"/>
                  <a:gd name="T54" fmla="*/ 0 w 349"/>
                  <a:gd name="T55" fmla="*/ 1 h 227"/>
                  <a:gd name="T56" fmla="*/ 0 w 349"/>
                  <a:gd name="T57" fmla="*/ 1 h 227"/>
                  <a:gd name="T58" fmla="*/ 0 w 349"/>
                  <a:gd name="T59" fmla="*/ 1 h 227"/>
                  <a:gd name="T60" fmla="*/ 0 w 349"/>
                  <a:gd name="T61" fmla="*/ 1 h 227"/>
                  <a:gd name="T62" fmla="*/ 0 w 349"/>
                  <a:gd name="T63" fmla="*/ 1 h 227"/>
                  <a:gd name="T64" fmla="*/ 0 w 349"/>
                  <a:gd name="T65" fmla="*/ 1 h 227"/>
                  <a:gd name="T66" fmla="*/ 0 w 349"/>
                  <a:gd name="T67" fmla="*/ 1 h 227"/>
                  <a:gd name="T68" fmla="*/ 0 w 349"/>
                  <a:gd name="T69" fmla="*/ 1 h 227"/>
                  <a:gd name="T70" fmla="*/ 0 w 349"/>
                  <a:gd name="T71" fmla="*/ 1 h 227"/>
                  <a:gd name="T72" fmla="*/ 0 w 349"/>
                  <a:gd name="T73" fmla="*/ 1 h 227"/>
                  <a:gd name="T74" fmla="*/ 0 w 349"/>
                  <a:gd name="T75" fmla="*/ 1 h 227"/>
                  <a:gd name="T76" fmla="*/ 0 w 349"/>
                  <a:gd name="T77" fmla="*/ 1 h 227"/>
                  <a:gd name="T78" fmla="*/ 0 w 349"/>
                  <a:gd name="T79" fmla="*/ 0 h 227"/>
                  <a:gd name="T80" fmla="*/ 0 w 349"/>
                  <a:gd name="T81" fmla="*/ 0 h 227"/>
                  <a:gd name="T82" fmla="*/ 0 w 349"/>
                  <a:gd name="T83" fmla="*/ 0 h 227"/>
                  <a:gd name="T84" fmla="*/ 0 w 349"/>
                  <a:gd name="T85" fmla="*/ 1 h 227"/>
                  <a:gd name="T86" fmla="*/ 0 w 349"/>
                  <a:gd name="T87" fmla="*/ 1 h 227"/>
                  <a:gd name="T88" fmla="*/ 0 w 349"/>
                  <a:gd name="T89" fmla="*/ 1 h 227"/>
                  <a:gd name="T90" fmla="*/ 0 w 349"/>
                  <a:gd name="T91" fmla="*/ 1 h 227"/>
                  <a:gd name="T92" fmla="*/ 0 w 349"/>
                  <a:gd name="T93" fmla="*/ 1 h 227"/>
                  <a:gd name="T94" fmla="*/ 0 w 349"/>
                  <a:gd name="T95" fmla="*/ 1 h 227"/>
                  <a:gd name="T96" fmla="*/ 0 w 349"/>
                  <a:gd name="T97" fmla="*/ 1 h 227"/>
                  <a:gd name="T98" fmla="*/ 0 w 349"/>
                  <a:gd name="T99" fmla="*/ 1 h 227"/>
                  <a:gd name="T100" fmla="*/ 0 w 349"/>
                  <a:gd name="T101" fmla="*/ 1 h 227"/>
                  <a:gd name="T102" fmla="*/ 0 w 349"/>
                  <a:gd name="T103" fmla="*/ 1 h 227"/>
                  <a:gd name="T104" fmla="*/ 0 w 349"/>
                  <a:gd name="T105" fmla="*/ 1 h 227"/>
                  <a:gd name="T106" fmla="*/ 0 w 349"/>
                  <a:gd name="T107" fmla="*/ 1 h 227"/>
                  <a:gd name="T108" fmla="*/ 0 w 349"/>
                  <a:gd name="T109" fmla="*/ 1 h 227"/>
                  <a:gd name="T110" fmla="*/ 0 w 349"/>
                  <a:gd name="T111" fmla="*/ 1 h 227"/>
                  <a:gd name="T112" fmla="*/ 0 w 349"/>
                  <a:gd name="T113" fmla="*/ 1 h 227"/>
                  <a:gd name="T114" fmla="*/ 0 w 349"/>
                  <a:gd name="T115" fmla="*/ 1 h 227"/>
                  <a:gd name="T116" fmla="*/ 0 w 349"/>
                  <a:gd name="T117" fmla="*/ 1 h 227"/>
                  <a:gd name="T118" fmla="*/ 0 w 349"/>
                  <a:gd name="T119" fmla="*/ 1 h 227"/>
                  <a:gd name="T120" fmla="*/ 0 w 349"/>
                  <a:gd name="T121" fmla="*/ 1 h 2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9"/>
                  <a:gd name="T184" fmla="*/ 0 h 227"/>
                  <a:gd name="T185" fmla="*/ 349 w 349"/>
                  <a:gd name="T186" fmla="*/ 227 h 2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9" h="227">
                    <a:moveTo>
                      <a:pt x="291" y="70"/>
                    </a:moveTo>
                    <a:lnTo>
                      <a:pt x="307" y="83"/>
                    </a:lnTo>
                    <a:lnTo>
                      <a:pt x="316" y="97"/>
                    </a:lnTo>
                    <a:lnTo>
                      <a:pt x="321" y="113"/>
                    </a:lnTo>
                    <a:lnTo>
                      <a:pt x="321" y="129"/>
                    </a:lnTo>
                    <a:lnTo>
                      <a:pt x="318" y="142"/>
                    </a:lnTo>
                    <a:lnTo>
                      <a:pt x="313" y="154"/>
                    </a:lnTo>
                    <a:lnTo>
                      <a:pt x="302" y="165"/>
                    </a:lnTo>
                    <a:lnTo>
                      <a:pt x="292" y="174"/>
                    </a:lnTo>
                    <a:lnTo>
                      <a:pt x="279" y="185"/>
                    </a:lnTo>
                    <a:lnTo>
                      <a:pt x="266" y="193"/>
                    </a:lnTo>
                    <a:lnTo>
                      <a:pt x="253" y="202"/>
                    </a:lnTo>
                    <a:lnTo>
                      <a:pt x="240" y="212"/>
                    </a:lnTo>
                    <a:lnTo>
                      <a:pt x="237" y="215"/>
                    </a:lnTo>
                    <a:lnTo>
                      <a:pt x="236" y="218"/>
                    </a:lnTo>
                    <a:lnTo>
                      <a:pt x="237" y="221"/>
                    </a:lnTo>
                    <a:lnTo>
                      <a:pt x="240" y="224"/>
                    </a:lnTo>
                    <a:lnTo>
                      <a:pt x="244" y="226"/>
                    </a:lnTo>
                    <a:lnTo>
                      <a:pt x="249" y="227"/>
                    </a:lnTo>
                    <a:lnTo>
                      <a:pt x="254" y="226"/>
                    </a:lnTo>
                    <a:lnTo>
                      <a:pt x="259" y="224"/>
                    </a:lnTo>
                    <a:lnTo>
                      <a:pt x="288" y="211"/>
                    </a:lnTo>
                    <a:lnTo>
                      <a:pt x="311" y="193"/>
                    </a:lnTo>
                    <a:lnTo>
                      <a:pt x="331" y="172"/>
                    </a:lnTo>
                    <a:lnTo>
                      <a:pt x="345" y="151"/>
                    </a:lnTo>
                    <a:lnTo>
                      <a:pt x="349" y="127"/>
                    </a:lnTo>
                    <a:lnTo>
                      <a:pt x="346" y="104"/>
                    </a:lnTo>
                    <a:lnTo>
                      <a:pt x="334" y="83"/>
                    </a:lnTo>
                    <a:lnTo>
                      <a:pt x="311" y="63"/>
                    </a:lnTo>
                    <a:lnTo>
                      <a:pt x="294" y="53"/>
                    </a:lnTo>
                    <a:lnTo>
                      <a:pt x="273" y="44"/>
                    </a:lnTo>
                    <a:lnTo>
                      <a:pt x="250" y="35"/>
                    </a:lnTo>
                    <a:lnTo>
                      <a:pt x="227" y="28"/>
                    </a:lnTo>
                    <a:lnTo>
                      <a:pt x="202" y="22"/>
                    </a:lnTo>
                    <a:lnTo>
                      <a:pt x="176" y="17"/>
                    </a:lnTo>
                    <a:lnTo>
                      <a:pt x="151" y="12"/>
                    </a:lnTo>
                    <a:lnTo>
                      <a:pt x="125" y="7"/>
                    </a:lnTo>
                    <a:lnTo>
                      <a:pt x="102" y="4"/>
                    </a:lnTo>
                    <a:lnTo>
                      <a:pt x="79" y="2"/>
                    </a:lnTo>
                    <a:lnTo>
                      <a:pt x="58" y="0"/>
                    </a:lnTo>
                    <a:lnTo>
                      <a:pt x="39" y="0"/>
                    </a:lnTo>
                    <a:lnTo>
                      <a:pt x="23" y="0"/>
                    </a:lnTo>
                    <a:lnTo>
                      <a:pt x="12" y="1"/>
                    </a:lnTo>
                    <a:lnTo>
                      <a:pt x="5" y="3"/>
                    </a:lnTo>
                    <a:lnTo>
                      <a:pt x="0" y="5"/>
                    </a:lnTo>
                    <a:lnTo>
                      <a:pt x="15" y="7"/>
                    </a:lnTo>
                    <a:lnTo>
                      <a:pt x="31" y="9"/>
                    </a:lnTo>
                    <a:lnTo>
                      <a:pt x="47" y="11"/>
                    </a:lnTo>
                    <a:lnTo>
                      <a:pt x="64" y="13"/>
                    </a:lnTo>
                    <a:lnTo>
                      <a:pt x="83" y="15"/>
                    </a:lnTo>
                    <a:lnTo>
                      <a:pt x="102" y="17"/>
                    </a:lnTo>
                    <a:lnTo>
                      <a:pt x="121" y="20"/>
                    </a:lnTo>
                    <a:lnTo>
                      <a:pt x="141" y="23"/>
                    </a:lnTo>
                    <a:lnTo>
                      <a:pt x="160" y="27"/>
                    </a:lnTo>
                    <a:lnTo>
                      <a:pt x="180" y="31"/>
                    </a:lnTo>
                    <a:lnTo>
                      <a:pt x="201" y="36"/>
                    </a:lnTo>
                    <a:lnTo>
                      <a:pt x="220" y="41"/>
                    </a:lnTo>
                    <a:lnTo>
                      <a:pt x="238" y="48"/>
                    </a:lnTo>
                    <a:lnTo>
                      <a:pt x="257" y="54"/>
                    </a:lnTo>
                    <a:lnTo>
                      <a:pt x="275" y="62"/>
                    </a:lnTo>
                    <a:lnTo>
                      <a:pt x="291" y="70"/>
                    </a:lnTo>
                    <a:close/>
                  </a:path>
                </a:pathLst>
              </a:custGeom>
              <a:solidFill>
                <a:srgbClr val="000000"/>
              </a:solidFill>
              <a:ln w="9525">
                <a:noFill/>
                <a:round/>
                <a:headEnd/>
                <a:tailEnd/>
              </a:ln>
            </p:spPr>
            <p:txBody>
              <a:bodyPr/>
              <a:lstStyle/>
              <a:p>
                <a:pPr>
                  <a:defRPr/>
                </a:pPr>
                <a:endParaRPr lang="zh-CN" altLang="en-US">
                  <a:latin typeface="微软雅黑"/>
                  <a:ea typeface="微软雅黑"/>
                  <a:cs typeface="微软雅黑"/>
                </a:endParaRPr>
              </a:p>
            </p:txBody>
          </p:sp>
          <p:sp>
            <p:nvSpPr>
              <p:cNvPr id="85" name="Freeform 134"/>
              <p:cNvSpPr>
                <a:spLocks/>
              </p:cNvSpPr>
              <p:nvPr/>
            </p:nvSpPr>
            <p:spPr bwMode="auto">
              <a:xfrm>
                <a:off x="4750" y="340"/>
                <a:ext cx="48" cy="107"/>
              </a:xfrm>
              <a:custGeom>
                <a:avLst/>
                <a:gdLst>
                  <a:gd name="T0" fmla="*/ 0 w 143"/>
                  <a:gd name="T1" fmla="*/ 1 h 212"/>
                  <a:gd name="T2" fmla="*/ 0 w 143"/>
                  <a:gd name="T3" fmla="*/ 1 h 212"/>
                  <a:gd name="T4" fmla="*/ 0 w 143"/>
                  <a:gd name="T5" fmla="*/ 1 h 212"/>
                  <a:gd name="T6" fmla="*/ 0 w 143"/>
                  <a:gd name="T7" fmla="*/ 1 h 212"/>
                  <a:gd name="T8" fmla="*/ 0 w 143"/>
                  <a:gd name="T9" fmla="*/ 1 h 212"/>
                  <a:gd name="T10" fmla="*/ 0 w 143"/>
                  <a:gd name="T11" fmla="*/ 1 h 212"/>
                  <a:gd name="T12" fmla="*/ 0 w 143"/>
                  <a:gd name="T13" fmla="*/ 1 h 212"/>
                  <a:gd name="T14" fmla="*/ 0 w 143"/>
                  <a:gd name="T15" fmla="*/ 1 h 212"/>
                  <a:gd name="T16" fmla="*/ 0 w 143"/>
                  <a:gd name="T17" fmla="*/ 1 h 212"/>
                  <a:gd name="T18" fmla="*/ 0 w 143"/>
                  <a:gd name="T19" fmla="*/ 1 h 212"/>
                  <a:gd name="T20" fmla="*/ 0 w 143"/>
                  <a:gd name="T21" fmla="*/ 1 h 212"/>
                  <a:gd name="T22" fmla="*/ 0 w 143"/>
                  <a:gd name="T23" fmla="*/ 1 h 212"/>
                  <a:gd name="T24" fmla="*/ 0 w 143"/>
                  <a:gd name="T25" fmla="*/ 1 h 212"/>
                  <a:gd name="T26" fmla="*/ 0 w 143"/>
                  <a:gd name="T27" fmla="*/ 1 h 212"/>
                  <a:gd name="T28" fmla="*/ 0 w 143"/>
                  <a:gd name="T29" fmla="*/ 1 h 212"/>
                  <a:gd name="T30" fmla="*/ 0 w 143"/>
                  <a:gd name="T31" fmla="*/ 1 h 212"/>
                  <a:gd name="T32" fmla="*/ 0 w 143"/>
                  <a:gd name="T33" fmla="*/ 1 h 212"/>
                  <a:gd name="T34" fmla="*/ 0 w 143"/>
                  <a:gd name="T35" fmla="*/ 1 h 212"/>
                  <a:gd name="T36" fmla="*/ 0 w 143"/>
                  <a:gd name="T37" fmla="*/ 1 h 212"/>
                  <a:gd name="T38" fmla="*/ 0 w 143"/>
                  <a:gd name="T39" fmla="*/ 1 h 212"/>
                  <a:gd name="T40" fmla="*/ 0 w 143"/>
                  <a:gd name="T41" fmla="*/ 1 h 212"/>
                  <a:gd name="T42" fmla="*/ 0 w 143"/>
                  <a:gd name="T43" fmla="*/ 1 h 212"/>
                  <a:gd name="T44" fmla="*/ 0 w 143"/>
                  <a:gd name="T45" fmla="*/ 1 h 212"/>
                  <a:gd name="T46" fmla="*/ 0 w 143"/>
                  <a:gd name="T47" fmla="*/ 1 h 212"/>
                  <a:gd name="T48" fmla="*/ 0 w 143"/>
                  <a:gd name="T49" fmla="*/ 1 h 212"/>
                  <a:gd name="T50" fmla="*/ 0 w 143"/>
                  <a:gd name="T51" fmla="*/ 1 h 212"/>
                  <a:gd name="T52" fmla="*/ 0 w 143"/>
                  <a:gd name="T53" fmla="*/ 1 h 212"/>
                  <a:gd name="T54" fmla="*/ 0 w 143"/>
                  <a:gd name="T55" fmla="*/ 1 h 212"/>
                  <a:gd name="T56" fmla="*/ 0 w 143"/>
                  <a:gd name="T57" fmla="*/ 1 h 212"/>
                  <a:gd name="T58" fmla="*/ 0 w 143"/>
                  <a:gd name="T59" fmla="*/ 1 h 212"/>
                  <a:gd name="T60" fmla="*/ 0 w 143"/>
                  <a:gd name="T61" fmla="*/ 1 h 212"/>
                  <a:gd name="T62" fmla="*/ 0 w 143"/>
                  <a:gd name="T63" fmla="*/ 1 h 212"/>
                  <a:gd name="T64" fmla="*/ 0 w 143"/>
                  <a:gd name="T65" fmla="*/ 0 h 212"/>
                  <a:gd name="T66" fmla="*/ 0 w 143"/>
                  <a:gd name="T67" fmla="*/ 1 h 212"/>
                  <a:gd name="T68" fmla="*/ 0 w 143"/>
                  <a:gd name="T69" fmla="*/ 1 h 212"/>
                  <a:gd name="T70" fmla="*/ 0 w 143"/>
                  <a:gd name="T71" fmla="*/ 1 h 212"/>
                  <a:gd name="T72" fmla="*/ 0 w 143"/>
                  <a:gd name="T73" fmla="*/ 1 h 212"/>
                  <a:gd name="T74" fmla="*/ 0 w 143"/>
                  <a:gd name="T75" fmla="*/ 1 h 212"/>
                  <a:gd name="T76" fmla="*/ 0 w 143"/>
                  <a:gd name="T77" fmla="*/ 1 h 212"/>
                  <a:gd name="T78" fmla="*/ 0 w 143"/>
                  <a:gd name="T79" fmla="*/ 1 h 212"/>
                  <a:gd name="T80" fmla="*/ 0 w 143"/>
                  <a:gd name="T81" fmla="*/ 1 h 2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12"/>
                  <a:gd name="T125" fmla="*/ 143 w 143"/>
                  <a:gd name="T126" fmla="*/ 212 h 2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12">
                    <a:moveTo>
                      <a:pt x="0" y="115"/>
                    </a:moveTo>
                    <a:lnTo>
                      <a:pt x="0" y="133"/>
                    </a:lnTo>
                    <a:lnTo>
                      <a:pt x="6" y="149"/>
                    </a:lnTo>
                    <a:lnTo>
                      <a:pt x="16" y="165"/>
                    </a:lnTo>
                    <a:lnTo>
                      <a:pt x="31" y="178"/>
                    </a:lnTo>
                    <a:lnTo>
                      <a:pt x="48" y="190"/>
                    </a:lnTo>
                    <a:lnTo>
                      <a:pt x="69" y="200"/>
                    </a:lnTo>
                    <a:lnTo>
                      <a:pt x="92" y="207"/>
                    </a:lnTo>
                    <a:lnTo>
                      <a:pt x="115" y="211"/>
                    </a:lnTo>
                    <a:lnTo>
                      <a:pt x="122" y="212"/>
                    </a:lnTo>
                    <a:lnTo>
                      <a:pt x="130" y="210"/>
                    </a:lnTo>
                    <a:lnTo>
                      <a:pt x="135" y="207"/>
                    </a:lnTo>
                    <a:lnTo>
                      <a:pt x="138" y="203"/>
                    </a:lnTo>
                    <a:lnTo>
                      <a:pt x="138" y="198"/>
                    </a:lnTo>
                    <a:lnTo>
                      <a:pt x="137" y="193"/>
                    </a:lnTo>
                    <a:lnTo>
                      <a:pt x="133" y="189"/>
                    </a:lnTo>
                    <a:lnTo>
                      <a:pt x="125" y="186"/>
                    </a:lnTo>
                    <a:lnTo>
                      <a:pt x="102" y="180"/>
                    </a:lnTo>
                    <a:lnTo>
                      <a:pt x="80" y="172"/>
                    </a:lnTo>
                    <a:lnTo>
                      <a:pt x="63" y="161"/>
                    </a:lnTo>
                    <a:lnTo>
                      <a:pt x="50" y="148"/>
                    </a:lnTo>
                    <a:lnTo>
                      <a:pt x="41" y="133"/>
                    </a:lnTo>
                    <a:lnTo>
                      <a:pt x="37" y="116"/>
                    </a:lnTo>
                    <a:lnTo>
                      <a:pt x="37" y="99"/>
                    </a:lnTo>
                    <a:lnTo>
                      <a:pt x="44" y="80"/>
                    </a:lnTo>
                    <a:lnTo>
                      <a:pt x="54" y="67"/>
                    </a:lnTo>
                    <a:lnTo>
                      <a:pt x="70" y="54"/>
                    </a:lnTo>
                    <a:lnTo>
                      <a:pt x="87" y="41"/>
                    </a:lnTo>
                    <a:lnTo>
                      <a:pt x="106" y="30"/>
                    </a:lnTo>
                    <a:lnTo>
                      <a:pt x="122" y="21"/>
                    </a:lnTo>
                    <a:lnTo>
                      <a:pt x="135" y="11"/>
                    </a:lnTo>
                    <a:lnTo>
                      <a:pt x="143" y="5"/>
                    </a:lnTo>
                    <a:lnTo>
                      <a:pt x="143" y="0"/>
                    </a:lnTo>
                    <a:lnTo>
                      <a:pt x="127" y="4"/>
                    </a:lnTo>
                    <a:lnTo>
                      <a:pt x="106" y="11"/>
                    </a:lnTo>
                    <a:lnTo>
                      <a:pt x="85" y="24"/>
                    </a:lnTo>
                    <a:lnTo>
                      <a:pt x="61" y="38"/>
                    </a:lnTo>
                    <a:lnTo>
                      <a:pt x="40" y="55"/>
                    </a:lnTo>
                    <a:lnTo>
                      <a:pt x="22" y="74"/>
                    </a:lnTo>
                    <a:lnTo>
                      <a:pt x="8" y="95"/>
                    </a:lnTo>
                    <a:lnTo>
                      <a:pt x="0" y="115"/>
                    </a:lnTo>
                    <a:close/>
                  </a:path>
                </a:pathLst>
              </a:custGeom>
              <a:solidFill>
                <a:srgbClr val="000000"/>
              </a:solidFill>
              <a:ln w="9525">
                <a:noFill/>
                <a:round/>
                <a:headEnd/>
                <a:tailEnd/>
              </a:ln>
            </p:spPr>
            <p:txBody>
              <a:bodyPr/>
              <a:lstStyle/>
              <a:p>
                <a:pPr>
                  <a:defRPr/>
                </a:pPr>
                <a:endParaRPr lang="zh-CN" altLang="en-US">
                  <a:latin typeface="微软雅黑"/>
                  <a:ea typeface="微软雅黑"/>
                  <a:cs typeface="微软雅黑"/>
                </a:endParaRPr>
              </a:p>
            </p:txBody>
          </p:sp>
          <p:sp>
            <p:nvSpPr>
              <p:cNvPr id="86" name="Freeform 135"/>
              <p:cNvSpPr>
                <a:spLocks/>
              </p:cNvSpPr>
              <p:nvPr/>
            </p:nvSpPr>
            <p:spPr bwMode="auto">
              <a:xfrm>
                <a:off x="5081" y="272"/>
                <a:ext cx="101" cy="139"/>
              </a:xfrm>
              <a:custGeom>
                <a:avLst/>
                <a:gdLst>
                  <a:gd name="T0" fmla="*/ 0 w 304"/>
                  <a:gd name="T1" fmla="*/ 1 h 278"/>
                  <a:gd name="T2" fmla="*/ 0 w 304"/>
                  <a:gd name="T3" fmla="*/ 1 h 278"/>
                  <a:gd name="T4" fmla="*/ 0 w 304"/>
                  <a:gd name="T5" fmla="*/ 1 h 278"/>
                  <a:gd name="T6" fmla="*/ 0 w 304"/>
                  <a:gd name="T7" fmla="*/ 1 h 278"/>
                  <a:gd name="T8" fmla="*/ 0 w 304"/>
                  <a:gd name="T9" fmla="*/ 1 h 278"/>
                  <a:gd name="T10" fmla="*/ 0 w 304"/>
                  <a:gd name="T11" fmla="*/ 1 h 278"/>
                  <a:gd name="T12" fmla="*/ 0 w 304"/>
                  <a:gd name="T13" fmla="*/ 1 h 278"/>
                  <a:gd name="T14" fmla="*/ 0 w 304"/>
                  <a:gd name="T15" fmla="*/ 1 h 278"/>
                  <a:gd name="T16" fmla="*/ 0 w 304"/>
                  <a:gd name="T17" fmla="*/ 1 h 278"/>
                  <a:gd name="T18" fmla="*/ 0 w 304"/>
                  <a:gd name="T19" fmla="*/ 1 h 278"/>
                  <a:gd name="T20" fmla="*/ 0 w 304"/>
                  <a:gd name="T21" fmla="*/ 1 h 278"/>
                  <a:gd name="T22" fmla="*/ 0 w 304"/>
                  <a:gd name="T23" fmla="*/ 1 h 278"/>
                  <a:gd name="T24" fmla="*/ 0 w 304"/>
                  <a:gd name="T25" fmla="*/ 1 h 278"/>
                  <a:gd name="T26" fmla="*/ 0 w 304"/>
                  <a:gd name="T27" fmla="*/ 1 h 278"/>
                  <a:gd name="T28" fmla="*/ 0 w 304"/>
                  <a:gd name="T29" fmla="*/ 1 h 278"/>
                  <a:gd name="T30" fmla="*/ 0 w 304"/>
                  <a:gd name="T31" fmla="*/ 1 h 278"/>
                  <a:gd name="T32" fmla="*/ 0 w 304"/>
                  <a:gd name="T33" fmla="*/ 1 h 278"/>
                  <a:gd name="T34" fmla="*/ 0 w 304"/>
                  <a:gd name="T35" fmla="*/ 1 h 278"/>
                  <a:gd name="T36" fmla="*/ 0 w 304"/>
                  <a:gd name="T37" fmla="*/ 1 h 278"/>
                  <a:gd name="T38" fmla="*/ 0 w 304"/>
                  <a:gd name="T39" fmla="*/ 1 h 278"/>
                  <a:gd name="T40" fmla="*/ 0 w 304"/>
                  <a:gd name="T41" fmla="*/ 1 h 278"/>
                  <a:gd name="T42" fmla="*/ 0 w 304"/>
                  <a:gd name="T43" fmla="*/ 1 h 278"/>
                  <a:gd name="T44" fmla="*/ 0 w 304"/>
                  <a:gd name="T45" fmla="*/ 1 h 278"/>
                  <a:gd name="T46" fmla="*/ 0 w 304"/>
                  <a:gd name="T47" fmla="*/ 1 h 278"/>
                  <a:gd name="T48" fmla="*/ 0 w 304"/>
                  <a:gd name="T49" fmla="*/ 1 h 278"/>
                  <a:gd name="T50" fmla="*/ 0 w 304"/>
                  <a:gd name="T51" fmla="*/ 1 h 278"/>
                  <a:gd name="T52" fmla="*/ 0 w 304"/>
                  <a:gd name="T53" fmla="*/ 1 h 278"/>
                  <a:gd name="T54" fmla="*/ 0 w 304"/>
                  <a:gd name="T55" fmla="*/ 1 h 278"/>
                  <a:gd name="T56" fmla="*/ 0 w 304"/>
                  <a:gd name="T57" fmla="*/ 1 h 278"/>
                  <a:gd name="T58" fmla="*/ 0 w 304"/>
                  <a:gd name="T59" fmla="*/ 0 h 278"/>
                  <a:gd name="T60" fmla="*/ 0 w 304"/>
                  <a:gd name="T61" fmla="*/ 1 h 278"/>
                  <a:gd name="T62" fmla="*/ 0 w 304"/>
                  <a:gd name="T63" fmla="*/ 1 h 278"/>
                  <a:gd name="T64" fmla="*/ 0 w 304"/>
                  <a:gd name="T65" fmla="*/ 1 h 278"/>
                  <a:gd name="T66" fmla="*/ 0 w 304"/>
                  <a:gd name="T67" fmla="*/ 1 h 278"/>
                  <a:gd name="T68" fmla="*/ 0 w 304"/>
                  <a:gd name="T69" fmla="*/ 1 h 278"/>
                  <a:gd name="T70" fmla="*/ 0 w 304"/>
                  <a:gd name="T71" fmla="*/ 1 h 278"/>
                  <a:gd name="T72" fmla="*/ 0 w 304"/>
                  <a:gd name="T73" fmla="*/ 1 h 278"/>
                  <a:gd name="T74" fmla="*/ 0 w 304"/>
                  <a:gd name="T75" fmla="*/ 1 h 2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8"/>
                  <a:gd name="T116" fmla="*/ 304 w 304"/>
                  <a:gd name="T117" fmla="*/ 278 h 27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8">
                    <a:moveTo>
                      <a:pt x="247" y="104"/>
                    </a:moveTo>
                    <a:lnTo>
                      <a:pt x="258" y="111"/>
                    </a:lnTo>
                    <a:lnTo>
                      <a:pt x="265" y="119"/>
                    </a:lnTo>
                    <a:lnTo>
                      <a:pt x="272" y="129"/>
                    </a:lnTo>
                    <a:lnTo>
                      <a:pt x="276" y="138"/>
                    </a:lnTo>
                    <a:lnTo>
                      <a:pt x="279" y="147"/>
                    </a:lnTo>
                    <a:lnTo>
                      <a:pt x="278" y="158"/>
                    </a:lnTo>
                    <a:lnTo>
                      <a:pt x="275" y="168"/>
                    </a:lnTo>
                    <a:lnTo>
                      <a:pt x="268" y="177"/>
                    </a:lnTo>
                    <a:lnTo>
                      <a:pt x="258" y="187"/>
                    </a:lnTo>
                    <a:lnTo>
                      <a:pt x="246" y="197"/>
                    </a:lnTo>
                    <a:lnTo>
                      <a:pt x="233" y="205"/>
                    </a:lnTo>
                    <a:lnTo>
                      <a:pt x="220" y="213"/>
                    </a:lnTo>
                    <a:lnTo>
                      <a:pt x="205" y="220"/>
                    </a:lnTo>
                    <a:lnTo>
                      <a:pt x="191" y="229"/>
                    </a:lnTo>
                    <a:lnTo>
                      <a:pt x="176" y="237"/>
                    </a:lnTo>
                    <a:lnTo>
                      <a:pt x="163" y="246"/>
                    </a:lnTo>
                    <a:lnTo>
                      <a:pt x="159" y="249"/>
                    </a:lnTo>
                    <a:lnTo>
                      <a:pt x="156" y="253"/>
                    </a:lnTo>
                    <a:lnTo>
                      <a:pt x="153" y="258"/>
                    </a:lnTo>
                    <a:lnTo>
                      <a:pt x="150" y="262"/>
                    </a:lnTo>
                    <a:lnTo>
                      <a:pt x="149" y="266"/>
                    </a:lnTo>
                    <a:lnTo>
                      <a:pt x="149" y="270"/>
                    </a:lnTo>
                    <a:lnTo>
                      <a:pt x="151" y="274"/>
                    </a:lnTo>
                    <a:lnTo>
                      <a:pt x="156" y="277"/>
                    </a:lnTo>
                    <a:lnTo>
                      <a:pt x="162" y="278"/>
                    </a:lnTo>
                    <a:lnTo>
                      <a:pt x="167" y="278"/>
                    </a:lnTo>
                    <a:lnTo>
                      <a:pt x="172" y="277"/>
                    </a:lnTo>
                    <a:lnTo>
                      <a:pt x="176" y="274"/>
                    </a:lnTo>
                    <a:lnTo>
                      <a:pt x="191" y="262"/>
                    </a:lnTo>
                    <a:lnTo>
                      <a:pt x="207" y="251"/>
                    </a:lnTo>
                    <a:lnTo>
                      <a:pt x="223" y="241"/>
                    </a:lnTo>
                    <a:lnTo>
                      <a:pt x="240" y="231"/>
                    </a:lnTo>
                    <a:lnTo>
                      <a:pt x="256" y="220"/>
                    </a:lnTo>
                    <a:lnTo>
                      <a:pt x="272" y="209"/>
                    </a:lnTo>
                    <a:lnTo>
                      <a:pt x="285" y="197"/>
                    </a:lnTo>
                    <a:lnTo>
                      <a:pt x="295" y="183"/>
                    </a:lnTo>
                    <a:lnTo>
                      <a:pt x="303" y="167"/>
                    </a:lnTo>
                    <a:lnTo>
                      <a:pt x="304" y="151"/>
                    </a:lnTo>
                    <a:lnTo>
                      <a:pt x="301" y="136"/>
                    </a:lnTo>
                    <a:lnTo>
                      <a:pt x="294" y="120"/>
                    </a:lnTo>
                    <a:lnTo>
                      <a:pt x="282" y="107"/>
                    </a:lnTo>
                    <a:lnTo>
                      <a:pt x="269" y="94"/>
                    </a:lnTo>
                    <a:lnTo>
                      <a:pt x="252" y="83"/>
                    </a:lnTo>
                    <a:lnTo>
                      <a:pt x="233" y="74"/>
                    </a:lnTo>
                    <a:lnTo>
                      <a:pt x="218" y="68"/>
                    </a:lnTo>
                    <a:lnTo>
                      <a:pt x="202" y="62"/>
                    </a:lnTo>
                    <a:lnTo>
                      <a:pt x="186" y="54"/>
                    </a:lnTo>
                    <a:lnTo>
                      <a:pt x="169" y="48"/>
                    </a:lnTo>
                    <a:lnTo>
                      <a:pt x="151" y="41"/>
                    </a:lnTo>
                    <a:lnTo>
                      <a:pt x="133" y="35"/>
                    </a:lnTo>
                    <a:lnTo>
                      <a:pt x="115" y="28"/>
                    </a:lnTo>
                    <a:lnTo>
                      <a:pt x="98" y="21"/>
                    </a:lnTo>
                    <a:lnTo>
                      <a:pt x="82" y="16"/>
                    </a:lnTo>
                    <a:lnTo>
                      <a:pt x="66" y="11"/>
                    </a:lnTo>
                    <a:lnTo>
                      <a:pt x="50" y="7"/>
                    </a:lnTo>
                    <a:lnTo>
                      <a:pt x="37" y="4"/>
                    </a:lnTo>
                    <a:lnTo>
                      <a:pt x="25" y="1"/>
                    </a:lnTo>
                    <a:lnTo>
                      <a:pt x="15" y="0"/>
                    </a:lnTo>
                    <a:lnTo>
                      <a:pt x="6" y="0"/>
                    </a:lnTo>
                    <a:lnTo>
                      <a:pt x="0" y="2"/>
                    </a:lnTo>
                    <a:lnTo>
                      <a:pt x="13" y="7"/>
                    </a:lnTo>
                    <a:lnTo>
                      <a:pt x="28" y="12"/>
                    </a:lnTo>
                    <a:lnTo>
                      <a:pt x="44" y="17"/>
                    </a:lnTo>
                    <a:lnTo>
                      <a:pt x="58" y="23"/>
                    </a:lnTo>
                    <a:lnTo>
                      <a:pt x="74" y="28"/>
                    </a:lnTo>
                    <a:lnTo>
                      <a:pt x="90" y="33"/>
                    </a:lnTo>
                    <a:lnTo>
                      <a:pt x="106" y="39"/>
                    </a:lnTo>
                    <a:lnTo>
                      <a:pt x="122" y="45"/>
                    </a:lnTo>
                    <a:lnTo>
                      <a:pt x="140" y="51"/>
                    </a:lnTo>
                    <a:lnTo>
                      <a:pt x="156" y="58"/>
                    </a:lnTo>
                    <a:lnTo>
                      <a:pt x="172" y="64"/>
                    </a:lnTo>
                    <a:lnTo>
                      <a:pt x="188" y="71"/>
                    </a:lnTo>
                    <a:lnTo>
                      <a:pt x="204" y="79"/>
                    </a:lnTo>
                    <a:lnTo>
                      <a:pt x="218" y="86"/>
                    </a:lnTo>
                    <a:lnTo>
                      <a:pt x="233" y="95"/>
                    </a:lnTo>
                    <a:lnTo>
                      <a:pt x="247" y="104"/>
                    </a:lnTo>
                    <a:close/>
                  </a:path>
                </a:pathLst>
              </a:custGeom>
              <a:solidFill>
                <a:srgbClr val="000000"/>
              </a:solidFill>
              <a:ln w="9525">
                <a:noFill/>
                <a:round/>
                <a:headEnd/>
                <a:tailEnd/>
              </a:ln>
            </p:spPr>
            <p:txBody>
              <a:bodyPr/>
              <a:lstStyle/>
              <a:p>
                <a:pPr>
                  <a:defRPr/>
                </a:pPr>
                <a:endParaRPr lang="zh-CN" altLang="en-US">
                  <a:latin typeface="微软雅黑"/>
                  <a:ea typeface="微软雅黑"/>
                  <a:cs typeface="微软雅黑"/>
                </a:endParaRPr>
              </a:p>
            </p:txBody>
          </p:sp>
        </p:grpSp>
      </p:grpSp>
      <p:sp>
        <p:nvSpPr>
          <p:cNvPr id="87" name="Line 68"/>
          <p:cNvSpPr>
            <a:spLocks noChangeShapeType="1"/>
          </p:cNvSpPr>
          <p:nvPr/>
        </p:nvSpPr>
        <p:spPr bwMode="auto">
          <a:xfrm flipH="1">
            <a:off x="4419343" y="4815347"/>
            <a:ext cx="2735262" cy="869950"/>
          </a:xfrm>
          <a:prstGeom prst="line">
            <a:avLst/>
          </a:prstGeom>
          <a:noFill/>
          <a:ln w="9525">
            <a:solidFill>
              <a:srgbClr val="FF0000"/>
            </a:solidFill>
            <a:round/>
            <a:headEnd/>
            <a:tailEnd type="triangle" w="med" len="med"/>
          </a:ln>
        </p:spPr>
        <p:txBody>
          <a:bodyPr wrap="none"/>
          <a:lstStyle/>
          <a:p>
            <a:pPr>
              <a:defRPr/>
            </a:pPr>
            <a:endParaRPr lang="zh-CN" altLang="en-US">
              <a:latin typeface="+mn-lt"/>
              <a:ea typeface="宋体" pitchFamily="2" charset="-122"/>
              <a:cs typeface="+mn-cs"/>
            </a:endParaRPr>
          </a:p>
        </p:txBody>
      </p:sp>
    </p:spTree>
    <p:extLst>
      <p:ext uri="{BB962C8B-B14F-4D97-AF65-F5344CB8AC3E}">
        <p14:creationId xmlns:p14="http://schemas.microsoft.com/office/powerpoint/2010/main" val="403721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7886700" cy="4744992"/>
          </a:xfrm>
        </p:spPr>
        <p:txBody>
          <a:bodyPr>
            <a:normAutofit/>
          </a:bodyPr>
          <a:lstStyle/>
          <a:p>
            <a:r>
              <a:rPr lang="zh-CN" altLang="en-US" dirty="0">
                <a:solidFill>
                  <a:srgbClr val="C00000"/>
                </a:solidFill>
              </a:rPr>
              <a:t>高方向性</a:t>
            </a:r>
            <a:endParaRPr lang="en-US" altLang="zh-CN" dirty="0">
              <a:solidFill>
                <a:srgbClr val="C00000"/>
              </a:solidFill>
            </a:endParaRPr>
          </a:p>
          <a:p>
            <a:pPr lvl="1"/>
            <a:r>
              <a:rPr lang="en-US" altLang="zh-CN" dirty="0"/>
              <a:t>60GHz</a:t>
            </a:r>
            <a:r>
              <a:rPr lang="zh-CN" altLang="en-US" dirty="0"/>
              <a:t>通信采用波束成形（</a:t>
            </a:r>
            <a:r>
              <a:rPr lang="en-US" dirty="0"/>
              <a:t>Beamforming</a:t>
            </a:r>
            <a:r>
              <a:rPr lang="zh-CN" altLang="en-US" dirty="0"/>
              <a:t>）技术，将</a:t>
            </a:r>
            <a:r>
              <a:rPr lang="en-US" dirty="0"/>
              <a:t>99.9%</a:t>
            </a:r>
            <a:r>
              <a:rPr lang="zh-CN" altLang="en-US" dirty="0"/>
              <a:t>的波束集中在</a:t>
            </a:r>
            <a:r>
              <a:rPr lang="en-US" dirty="0"/>
              <a:t>4.7</a:t>
            </a:r>
            <a:r>
              <a:rPr lang="zh-CN" altLang="en-US" dirty="0"/>
              <a:t>度范围内，此无线频率满足点对点的无线通信对高方向性的要求。</a:t>
            </a:r>
            <a:endParaRPr lang="en-US" altLang="zh-CN" dirty="0"/>
          </a:p>
          <a:p>
            <a:pPr lvl="1"/>
            <a:r>
              <a:rPr lang="zh-CN" altLang="en-US" dirty="0"/>
              <a:t>由于</a:t>
            </a:r>
            <a:r>
              <a:rPr lang="en-US" dirty="0"/>
              <a:t>60GHz</a:t>
            </a:r>
            <a:r>
              <a:rPr lang="zh-CN" altLang="en-US" dirty="0"/>
              <a:t>通信的高度方向性，同时传输的信号在空间中重叠度小，不易产生干扰。</a:t>
            </a:r>
            <a:endParaRPr lang="en-US" dirty="0"/>
          </a:p>
          <a:p>
            <a:r>
              <a:rPr lang="zh-CN" altLang="en-US" dirty="0">
                <a:solidFill>
                  <a:srgbClr val="C00000"/>
                </a:solidFill>
              </a:rPr>
              <a:t>安全性</a:t>
            </a:r>
            <a:endParaRPr lang="en-US" altLang="zh-CN" dirty="0">
              <a:solidFill>
                <a:srgbClr val="C00000"/>
              </a:solidFill>
            </a:endParaRPr>
          </a:p>
          <a:p>
            <a:pPr lvl="1"/>
            <a:r>
              <a:rPr lang="zh-CN" altLang="en-US" dirty="0"/>
              <a:t>与低频信号相比，毫米波在传播过程中的能量衰减大大增加，这使得</a:t>
            </a:r>
            <a:r>
              <a:rPr lang="en-US" dirty="0"/>
              <a:t>60GHz</a:t>
            </a:r>
            <a:r>
              <a:rPr lang="zh-CN" altLang="en-US" dirty="0"/>
              <a:t>无线通信在短距离通信的安全性能和抗干扰性能上存在得天独厚的优势，有利于将信号限制在有限区域内，物理隔离信号传播，可以保障安全性。</a:t>
            </a:r>
            <a:endParaRPr lang="en-US" altLang="zh-CN"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60</a:t>
            </a:fld>
            <a:endParaRPr lang="zh-CN" altLang="en-US" dirty="0"/>
          </a:p>
        </p:txBody>
      </p:sp>
      <p:sp>
        <p:nvSpPr>
          <p:cNvPr id="4" name="标题 3"/>
          <p:cNvSpPr>
            <a:spLocks noGrp="1"/>
          </p:cNvSpPr>
          <p:nvPr>
            <p:ph type="title"/>
          </p:nvPr>
        </p:nvSpPr>
        <p:spPr>
          <a:xfrm>
            <a:off x="87175" y="296091"/>
            <a:ext cx="6474734" cy="995679"/>
          </a:xfrm>
        </p:spPr>
        <p:txBody>
          <a:bodyPr/>
          <a:lstStyle/>
          <a:p>
            <a:r>
              <a:rPr lang="en-US" dirty="0"/>
              <a:t>60GHz</a:t>
            </a:r>
            <a:r>
              <a:rPr lang="zh-CN" altLang="en-US" dirty="0"/>
              <a:t>毫米波通信的优点（续）</a:t>
            </a:r>
            <a:endParaRPr lang="en-US" dirty="0"/>
          </a:p>
        </p:txBody>
      </p:sp>
    </p:spTree>
    <p:extLst>
      <p:ext uri="{BB962C8B-B14F-4D97-AF65-F5344CB8AC3E}">
        <p14:creationId xmlns:p14="http://schemas.microsoft.com/office/powerpoint/2010/main" val="59774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rPr>
              <a:t>信号快速衰减，通信距离短</a:t>
            </a:r>
            <a:endParaRPr lang="en-US" altLang="zh-CN" dirty="0">
              <a:solidFill>
                <a:srgbClr val="C00000"/>
              </a:solidFill>
            </a:endParaRPr>
          </a:p>
          <a:p>
            <a:pPr lvl="1"/>
            <a:r>
              <a:rPr lang="zh-CN" altLang="en-US" dirty="0"/>
              <a:t>无线信号的波长越短，衰减越快，传输距离越短。</a:t>
            </a:r>
            <a:endParaRPr lang="en-US" altLang="zh-CN" dirty="0"/>
          </a:p>
          <a:p>
            <a:pPr lvl="1"/>
            <a:r>
              <a:rPr lang="zh-CN" altLang="en-US" dirty="0"/>
              <a:t>在自由空间中传播时，</a:t>
            </a:r>
            <a:r>
              <a:rPr lang="en-US" dirty="0"/>
              <a:t>60GHz</a:t>
            </a:r>
            <a:r>
              <a:rPr lang="zh-CN" altLang="en-US" dirty="0"/>
              <a:t>信号的损耗约为</a:t>
            </a:r>
            <a:r>
              <a:rPr lang="en-US" dirty="0"/>
              <a:t>15dB/km</a:t>
            </a:r>
            <a:r>
              <a:rPr lang="zh-CN" altLang="en-US" dirty="0"/>
              <a:t>。</a:t>
            </a:r>
            <a:endParaRPr lang="en-US" altLang="zh-CN" dirty="0"/>
          </a:p>
          <a:p>
            <a:r>
              <a:rPr lang="zh-CN" altLang="en-US" dirty="0">
                <a:solidFill>
                  <a:srgbClr val="C00000"/>
                </a:solidFill>
              </a:rPr>
              <a:t>方向集中，覆盖范围受影响</a:t>
            </a:r>
            <a:endParaRPr lang="en-US" altLang="zh-CN" dirty="0">
              <a:solidFill>
                <a:srgbClr val="C00000"/>
              </a:solidFill>
            </a:endParaRPr>
          </a:p>
          <a:p>
            <a:pPr lvl="1"/>
            <a:r>
              <a:rPr lang="zh-CN" altLang="en-US" dirty="0"/>
              <a:t>由于</a:t>
            </a:r>
            <a:r>
              <a:rPr lang="en-US" dirty="0"/>
              <a:t>60GHz</a:t>
            </a:r>
            <a:r>
              <a:rPr lang="zh-CN" altLang="en-US" dirty="0"/>
              <a:t>毫米波的高度方向性，在作为热点提供服务时，需要大量天线同时工作，保障各个方向的信号覆盖。</a:t>
            </a:r>
            <a:endParaRPr lang="en-US" altLang="zh-CN" dirty="0"/>
          </a:p>
          <a:p>
            <a:r>
              <a:rPr lang="zh-CN" altLang="en-US" dirty="0">
                <a:solidFill>
                  <a:srgbClr val="C00000"/>
                </a:solidFill>
              </a:rPr>
              <a:t>穿透性差，易被阻隔</a:t>
            </a:r>
            <a:endParaRPr lang="en-US" altLang="zh-CN" dirty="0">
              <a:solidFill>
                <a:srgbClr val="C00000"/>
              </a:solidFill>
            </a:endParaRPr>
          </a:p>
          <a:p>
            <a:pPr lvl="1"/>
            <a:r>
              <a:rPr lang="zh-CN" altLang="en-US" dirty="0"/>
              <a:t>由于</a:t>
            </a:r>
            <a:r>
              <a:rPr lang="en-US" dirty="0"/>
              <a:t>60GHz</a:t>
            </a:r>
            <a:r>
              <a:rPr lang="zh-CN" altLang="en-US" dirty="0"/>
              <a:t>毫米波的高度衰减性，当有物体阻隔在收发设备之间时，信号无法通过，连接会被中断。</a:t>
            </a:r>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61</a:t>
            </a:fld>
            <a:endParaRPr lang="zh-CN" altLang="en-US" dirty="0"/>
          </a:p>
        </p:txBody>
      </p:sp>
      <p:sp>
        <p:nvSpPr>
          <p:cNvPr id="4" name="标题 3"/>
          <p:cNvSpPr>
            <a:spLocks noGrp="1"/>
          </p:cNvSpPr>
          <p:nvPr>
            <p:ph type="title"/>
          </p:nvPr>
        </p:nvSpPr>
        <p:spPr/>
        <p:txBody>
          <a:bodyPr/>
          <a:lstStyle/>
          <a:p>
            <a:r>
              <a:rPr lang="en-US" dirty="0"/>
              <a:t>60GHz</a:t>
            </a:r>
            <a:r>
              <a:rPr lang="zh-CN" altLang="en-US" dirty="0"/>
              <a:t>毫米波通信的缺点</a:t>
            </a:r>
            <a:endParaRPr lang="en-US" dirty="0"/>
          </a:p>
        </p:txBody>
      </p:sp>
    </p:spTree>
    <p:extLst>
      <p:ext uri="{BB962C8B-B14F-4D97-AF65-F5344CB8AC3E}">
        <p14:creationId xmlns:p14="http://schemas.microsoft.com/office/powerpoint/2010/main" val="160261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spcAft>
                <a:spcPts val="600"/>
              </a:spcAft>
            </a:pPr>
            <a:r>
              <a:rPr kumimoji="1" lang="en-US" altLang="zh-CN" dirty="0"/>
              <a:t>6.1 </a:t>
            </a:r>
            <a:r>
              <a:rPr kumimoji="1" lang="zh-CN" altLang="en-US" dirty="0"/>
              <a:t>无线网络接入技术简介</a:t>
            </a:r>
            <a:endParaRPr kumimoji="1" lang="en-US" altLang="zh-CN" sz="2000" dirty="0"/>
          </a:p>
          <a:p>
            <a:pPr>
              <a:spcAft>
                <a:spcPts val="600"/>
              </a:spcAft>
            </a:pPr>
            <a:r>
              <a:rPr kumimoji="1" lang="en-US" altLang="zh-CN" dirty="0"/>
              <a:t>6.2 Wi-Fi</a:t>
            </a:r>
            <a:r>
              <a:rPr kumimoji="1" lang="zh-CN" altLang="en-US" dirty="0"/>
              <a:t>：无线局域网</a:t>
            </a:r>
            <a:endParaRPr kumimoji="1" lang="en-US" altLang="zh-CN" dirty="0"/>
          </a:p>
          <a:p>
            <a:pPr>
              <a:spcAft>
                <a:spcPts val="600"/>
              </a:spcAft>
            </a:pPr>
            <a:r>
              <a:rPr kumimoji="1" lang="en-US" altLang="zh-CN" dirty="0"/>
              <a:t>6.3 </a:t>
            </a:r>
            <a:r>
              <a:rPr kumimoji="1" lang="zh-CN" altLang="en-US" dirty="0"/>
              <a:t>蓝牙</a:t>
            </a:r>
            <a:endParaRPr kumimoji="1" lang="en-US" altLang="zh-CN" dirty="0"/>
          </a:p>
          <a:p>
            <a:pPr>
              <a:spcAft>
                <a:spcPts val="600"/>
              </a:spcAft>
            </a:pPr>
            <a:r>
              <a:rPr kumimoji="1" lang="en-US" altLang="zh-CN" dirty="0"/>
              <a:t>6.4 ZigBee</a:t>
            </a:r>
          </a:p>
          <a:p>
            <a:pPr>
              <a:spcAft>
                <a:spcPts val="600"/>
              </a:spcAft>
            </a:pPr>
            <a:r>
              <a:rPr kumimoji="1" lang="en-US" altLang="zh-CN" dirty="0"/>
              <a:t>6.5 60GHz</a:t>
            </a:r>
            <a:r>
              <a:rPr kumimoji="1" lang="zh-CN" altLang="en-US" dirty="0"/>
              <a:t>毫米波通信</a:t>
            </a:r>
            <a:endParaRPr kumimoji="1" lang="en-US" altLang="zh-CN" dirty="0"/>
          </a:p>
          <a:p>
            <a:pPr>
              <a:spcAft>
                <a:spcPts val="600"/>
              </a:spcAft>
            </a:pPr>
            <a:r>
              <a:rPr kumimoji="1" lang="en-US" altLang="zh-CN" sz="2800" dirty="0">
                <a:solidFill>
                  <a:srgbClr val="C00000"/>
                </a:solidFill>
              </a:rPr>
              <a:t>6.6 </a:t>
            </a:r>
            <a:r>
              <a:rPr kumimoji="1" lang="zh-CN" altLang="en-US" sz="2800" dirty="0">
                <a:solidFill>
                  <a:srgbClr val="C00000"/>
                </a:solidFill>
              </a:rPr>
              <a:t>可见光通信</a:t>
            </a:r>
            <a:endParaRPr kumimoji="1" lang="en-US" altLang="zh-CN" sz="2800" dirty="0">
              <a:solidFill>
                <a:srgbClr val="C00000"/>
              </a:solidFill>
            </a:endParaRPr>
          </a:p>
          <a:p>
            <a:pPr>
              <a:spcAft>
                <a:spcPts val="600"/>
              </a:spcAft>
            </a:pPr>
            <a:r>
              <a:rPr kumimoji="1" lang="en-US" altLang="zh-CN" dirty="0"/>
              <a:t>6.7 </a:t>
            </a:r>
            <a:r>
              <a:rPr kumimoji="1" lang="zh-CN" altLang="en-US" dirty="0"/>
              <a:t>低功耗广域网</a:t>
            </a:r>
            <a:endParaRPr kumimoji="1" lang="en-US" altLang="zh-CN" dirty="0"/>
          </a:p>
          <a:p>
            <a:pPr>
              <a:spcAft>
                <a:spcPts val="600"/>
              </a:spcAft>
            </a:pPr>
            <a:r>
              <a:rPr kumimoji="1" lang="en-US" altLang="zh-CN" dirty="0"/>
              <a:t>6.8 </a:t>
            </a:r>
            <a:r>
              <a:rPr kumimoji="1" lang="zh-CN" altLang="en-US" dirty="0"/>
              <a:t>无线物联世界</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62</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2357806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由于成本问题，有限的</a:t>
            </a:r>
            <a:r>
              <a:rPr lang="en-US" dirty="0"/>
              <a:t>Wi-Fi</a:t>
            </a:r>
            <a:r>
              <a:rPr lang="zh-CN" altLang="en-US" dirty="0"/>
              <a:t>热点使得无线网络只能覆盖部分区域。</a:t>
            </a:r>
            <a:endParaRPr lang="en-US" altLang="zh-CN" dirty="0"/>
          </a:p>
          <a:p>
            <a:r>
              <a:rPr lang="zh-CN" altLang="en-US" dirty="0"/>
              <a:t>一些射频无线通信敏感区域，如飞机上、矿井中，都不适宜使用</a:t>
            </a:r>
            <a:r>
              <a:rPr lang="en-US" dirty="0"/>
              <a:t>Wi-Fi</a:t>
            </a:r>
            <a:r>
              <a:rPr lang="zh-CN" altLang="en-US" dirty="0"/>
              <a:t>。</a:t>
            </a:r>
            <a:endParaRPr lang="en-US" altLang="zh-CN" dirty="0"/>
          </a:p>
          <a:p>
            <a:r>
              <a:rPr lang="zh-CN" altLang="en-US" dirty="0"/>
              <a:t>由于射频无线信号不稳定，当</a:t>
            </a:r>
            <a:r>
              <a:rPr lang="en-US" altLang="zh-CN" dirty="0"/>
              <a:t>Wi-Fi</a:t>
            </a:r>
            <a:r>
              <a:rPr lang="zh-CN" altLang="en-US" dirty="0"/>
              <a:t>服务设备过多时，上网速度会变得很慢。</a:t>
            </a:r>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63</a:t>
            </a:fld>
            <a:endParaRPr lang="zh-CN" altLang="en-US" dirty="0"/>
          </a:p>
        </p:txBody>
      </p:sp>
      <p:sp>
        <p:nvSpPr>
          <p:cNvPr id="4" name="标题 3"/>
          <p:cNvSpPr>
            <a:spLocks noGrp="1"/>
          </p:cNvSpPr>
          <p:nvPr>
            <p:ph type="title"/>
          </p:nvPr>
        </p:nvSpPr>
        <p:spPr/>
        <p:txBody>
          <a:bodyPr/>
          <a:lstStyle/>
          <a:p>
            <a:r>
              <a:rPr lang="en-US" dirty="0"/>
              <a:t>Wi-Fi</a:t>
            </a:r>
            <a:r>
              <a:rPr lang="zh-CN" altLang="en-US" dirty="0"/>
              <a:t>技术的局限性</a:t>
            </a:r>
            <a:endParaRPr lang="en-US" dirty="0"/>
          </a:p>
        </p:txBody>
      </p:sp>
    </p:spTree>
    <p:extLst>
      <p:ext uri="{BB962C8B-B14F-4D97-AF65-F5344CB8AC3E}">
        <p14:creationId xmlns:p14="http://schemas.microsoft.com/office/powerpoint/2010/main" val="3992846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4720590" cy="4351338"/>
          </a:xfrm>
        </p:spPr>
        <p:txBody>
          <a:bodyPr>
            <a:normAutofit/>
          </a:bodyPr>
          <a:lstStyle/>
          <a:p>
            <a:r>
              <a:rPr lang="zh-CN" altLang="en-US" dirty="0"/>
              <a:t>英国爱丁堡大学的哈斯教授研发出一种</a:t>
            </a:r>
            <a:r>
              <a:rPr lang="zh-CN" altLang="en-US" dirty="0">
                <a:solidFill>
                  <a:srgbClr val="C00000"/>
                </a:solidFill>
              </a:rPr>
              <a:t>利用可见光波谱（如灯泡发出的光）进行数据传输</a:t>
            </a:r>
            <a:r>
              <a:rPr lang="zh-CN" altLang="en-US" dirty="0"/>
              <a:t>的全新无线传输技术</a:t>
            </a:r>
            <a:r>
              <a:rPr lang="en-US" altLang="zh-CN" dirty="0"/>
              <a:t>——</a:t>
            </a:r>
            <a:r>
              <a:rPr lang="en-US" dirty="0"/>
              <a:t>Li-Fi</a:t>
            </a:r>
            <a:r>
              <a:rPr lang="zh-CN" altLang="en-US" dirty="0"/>
              <a:t>，可作为</a:t>
            </a:r>
            <a:r>
              <a:rPr lang="en-US" altLang="zh-CN" dirty="0"/>
              <a:t>Wi-Fi</a:t>
            </a:r>
            <a:r>
              <a:rPr lang="zh-CN" altLang="en-US" dirty="0"/>
              <a:t>的有效补充手段。</a:t>
            </a:r>
            <a:endParaRPr lang="en-US" altLang="zh-CN" dirty="0"/>
          </a:p>
          <a:p>
            <a:r>
              <a:rPr lang="zh-CN" altLang="en-US" dirty="0"/>
              <a:t>可见光通信是一项前沿技术，其泛在性和频谱丰富性使其具有广泛的发展空间。</a:t>
            </a:r>
            <a:endParaRPr lang="en-US" altLang="zh-CN" dirty="0"/>
          </a:p>
          <a:p>
            <a:r>
              <a:rPr lang="zh-CN" altLang="en-US" dirty="0"/>
              <a:t>作为一种新的无线通信技术，可见光通信仍旧处在发展初期，还需要科研工作者更多的研究，才能催生出更为成熟的技术和产品。</a:t>
            </a:r>
            <a:endParaRPr lang="en-US" altLang="zh-CN" dirty="0"/>
          </a:p>
          <a:p>
            <a:endParaRPr lang="en-US" altLang="zh-CN"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64</a:t>
            </a:fld>
            <a:endParaRPr lang="zh-CN" altLang="en-US" dirty="0"/>
          </a:p>
        </p:txBody>
      </p:sp>
      <p:sp>
        <p:nvSpPr>
          <p:cNvPr id="4" name="标题 3"/>
          <p:cNvSpPr>
            <a:spLocks noGrp="1"/>
          </p:cNvSpPr>
          <p:nvPr>
            <p:ph type="title"/>
          </p:nvPr>
        </p:nvSpPr>
        <p:spPr/>
        <p:txBody>
          <a:bodyPr/>
          <a:lstStyle/>
          <a:p>
            <a:r>
              <a:rPr lang="zh-CN" altLang="en-US" dirty="0"/>
              <a:t>可见光通信</a:t>
            </a:r>
            <a:br>
              <a:rPr lang="en-US" altLang="zh-CN" dirty="0"/>
            </a:br>
            <a:r>
              <a:rPr lang="en-US" altLang="zh-CN" dirty="0"/>
              <a:t>	</a:t>
            </a:r>
            <a:r>
              <a:rPr lang="zh-CN" altLang="en-US" dirty="0"/>
              <a:t>（</a:t>
            </a:r>
            <a:r>
              <a:rPr lang="en-US" dirty="0"/>
              <a:t>Light Fidelity</a:t>
            </a:r>
            <a:r>
              <a:rPr lang="zh-CN" altLang="en-US" dirty="0"/>
              <a:t>，</a:t>
            </a:r>
            <a:r>
              <a:rPr lang="en-US" dirty="0"/>
              <a:t>Li-Fi</a:t>
            </a:r>
            <a:r>
              <a:rPr lang="zh-CN" altLang="en-US" dirty="0"/>
              <a:t>）</a:t>
            </a:r>
            <a:endParaRPr lang="en-US" dirty="0"/>
          </a:p>
        </p:txBody>
      </p:sp>
      <p:pic>
        <p:nvPicPr>
          <p:cNvPr id="49156" name="Picture 4" descr="https://timgsa.baidu.com/timg?image&amp;quality=80&amp;size=b9999_10000&amp;sec=1487942025564&amp;di=b7d4344416fc31925b26c2867a6bb446&amp;imgtype=0&amp;src=http%3A%2F%2Fimgsrc.baidu.com%2Fforum%2Fw%3D580%2Fsign%3Dd25a8be268061d957d4637304bf50a5d%2F464bb31c8701a18bfc8de095982f07082938fe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824" y="2805176"/>
            <a:ext cx="2857500"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6254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LED</a:t>
            </a:r>
            <a:r>
              <a:rPr lang="zh-CN" altLang="en-US" dirty="0"/>
              <a:t>灯具有高速电调制性能，可通过高速明暗闪烁信号传输信息（例如</a:t>
            </a:r>
            <a:r>
              <a:rPr lang="en-US" altLang="zh-CN" dirty="0"/>
              <a:t>LED</a:t>
            </a:r>
            <a:r>
              <a:rPr lang="zh-CN" altLang="en-US" dirty="0"/>
              <a:t>开表示</a:t>
            </a:r>
            <a:r>
              <a:rPr lang="en-US" altLang="zh-CN" dirty="0"/>
              <a:t>1</a:t>
            </a:r>
            <a:r>
              <a:rPr lang="zh-CN" altLang="en-US" dirty="0"/>
              <a:t>，关表示</a:t>
            </a:r>
            <a:r>
              <a:rPr lang="en-US" altLang="zh-CN" dirty="0"/>
              <a:t>0</a:t>
            </a:r>
            <a:r>
              <a:rPr lang="zh-CN" altLang="en-US" dirty="0"/>
              <a:t>）。这些闪烁肉眼不可见，但是却能被电子接收器或移动设备读取。</a:t>
            </a:r>
            <a:endParaRPr lang="en-US" altLang="zh-CN" dirty="0"/>
          </a:p>
          <a:p>
            <a:r>
              <a:rPr lang="en-US" altLang="zh-CN" dirty="0"/>
              <a:t>LED</a:t>
            </a:r>
            <a:r>
              <a:rPr lang="zh-CN" altLang="en-US" dirty="0"/>
              <a:t>灯一旦被改造为</a:t>
            </a:r>
            <a:r>
              <a:rPr lang="en-US" altLang="zh-CN" dirty="0"/>
              <a:t>Li-Fi</a:t>
            </a:r>
            <a:r>
              <a:rPr lang="zh-CN" altLang="en-US" dirty="0"/>
              <a:t>热点，其照亮区域内的终端设备就能够随时接入网络。</a:t>
            </a:r>
            <a:endParaRPr lang="en-US" altLang="zh-CN" dirty="0"/>
          </a:p>
          <a:p>
            <a:endParaRPr lang="zh-CN" alt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65</a:t>
            </a:fld>
            <a:endParaRPr lang="zh-CN" altLang="en-US" dirty="0"/>
          </a:p>
        </p:txBody>
      </p:sp>
      <p:sp>
        <p:nvSpPr>
          <p:cNvPr id="4" name="标题 3"/>
          <p:cNvSpPr>
            <a:spLocks noGrp="1"/>
          </p:cNvSpPr>
          <p:nvPr>
            <p:ph type="title"/>
          </p:nvPr>
        </p:nvSpPr>
        <p:spPr/>
        <p:txBody>
          <a:bodyPr/>
          <a:lstStyle/>
          <a:p>
            <a:r>
              <a:rPr lang="en-US" altLang="zh-CN" dirty="0"/>
              <a:t>Li-Fi</a:t>
            </a:r>
            <a:r>
              <a:rPr lang="zh-CN" altLang="en-US" dirty="0"/>
              <a:t>的工作原理</a:t>
            </a:r>
          </a:p>
        </p:txBody>
      </p:sp>
      <p:pic>
        <p:nvPicPr>
          <p:cNvPr id="5"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654" y="3859721"/>
            <a:ext cx="44386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3977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C00000"/>
                </a:solidFill>
              </a:rPr>
              <a:t>丰富的频谱资源</a:t>
            </a:r>
            <a:endParaRPr lang="en-US" dirty="0">
              <a:solidFill>
                <a:srgbClr val="C00000"/>
              </a:solidFill>
            </a:endParaRPr>
          </a:p>
          <a:p>
            <a:pPr lvl="1"/>
            <a:r>
              <a:rPr lang="zh-CN" altLang="en-US" dirty="0"/>
              <a:t>可见光的频谱宽度可达到射频频谱的</a:t>
            </a:r>
            <a:r>
              <a:rPr lang="en-US" dirty="0"/>
              <a:t>1</a:t>
            </a:r>
            <a:r>
              <a:rPr lang="zh-CN" altLang="en-US" dirty="0"/>
              <a:t>万倍，丰富的频谱资源使</a:t>
            </a:r>
            <a:r>
              <a:rPr lang="en-US" dirty="0"/>
              <a:t>Li-Fi</a:t>
            </a:r>
            <a:r>
              <a:rPr lang="zh-CN" altLang="en-US" dirty="0"/>
              <a:t>能够利用更宽的频谱实现更高的数据传输率。</a:t>
            </a:r>
            <a:endParaRPr lang="en-US" dirty="0"/>
          </a:p>
          <a:p>
            <a:r>
              <a:rPr lang="zh-CN" altLang="en-US" dirty="0">
                <a:solidFill>
                  <a:srgbClr val="C00000"/>
                </a:solidFill>
              </a:rPr>
              <a:t>低成本</a:t>
            </a:r>
            <a:endParaRPr lang="en-US" dirty="0">
              <a:solidFill>
                <a:srgbClr val="C00000"/>
              </a:solidFill>
            </a:endParaRPr>
          </a:p>
          <a:p>
            <a:pPr lvl="1"/>
            <a:r>
              <a:rPr lang="en-US" dirty="0"/>
              <a:t>LED</a:t>
            </a:r>
            <a:r>
              <a:rPr lang="zh-CN" altLang="en-US" dirty="0"/>
              <a:t>灯相较专用的</a:t>
            </a:r>
            <a:r>
              <a:rPr lang="en-US" dirty="0"/>
              <a:t>Wi-Fi</a:t>
            </a:r>
            <a:r>
              <a:rPr lang="zh-CN" altLang="en-US" dirty="0"/>
              <a:t>热点是非常廉价的，并且是人类生产生活的必需品，具有泛在性，几乎不需要额外的基础设施建设，部署、使用成本非常低。</a:t>
            </a:r>
            <a:endParaRPr lang="en-US" dirty="0"/>
          </a:p>
          <a:p>
            <a:r>
              <a:rPr lang="zh-CN" altLang="en-US" dirty="0">
                <a:solidFill>
                  <a:srgbClr val="C00000"/>
                </a:solidFill>
              </a:rPr>
              <a:t>安全性</a:t>
            </a:r>
            <a:endParaRPr lang="en-US" dirty="0">
              <a:solidFill>
                <a:srgbClr val="C00000"/>
              </a:solidFill>
            </a:endParaRPr>
          </a:p>
          <a:p>
            <a:pPr lvl="1"/>
            <a:r>
              <a:rPr lang="zh-CN" altLang="en-US" dirty="0"/>
              <a:t>由于可见光具有可遮挡性，无法穿透墙壁，</a:t>
            </a:r>
            <a:r>
              <a:rPr lang="en-US" dirty="0"/>
              <a:t> Li-Fi</a:t>
            </a:r>
            <a:r>
              <a:rPr lang="zh-CN" altLang="en-US" dirty="0"/>
              <a:t>便于将信号限定在一定区域内，产生物理隔离，具有安全性。</a:t>
            </a:r>
            <a:endParaRPr lang="en-US"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66</a:t>
            </a:fld>
            <a:endParaRPr lang="zh-CN" altLang="en-US" dirty="0"/>
          </a:p>
        </p:txBody>
      </p:sp>
      <p:sp>
        <p:nvSpPr>
          <p:cNvPr id="4" name="标题 3"/>
          <p:cNvSpPr>
            <a:spLocks noGrp="1"/>
          </p:cNvSpPr>
          <p:nvPr>
            <p:ph type="title"/>
          </p:nvPr>
        </p:nvSpPr>
        <p:spPr/>
        <p:txBody>
          <a:bodyPr/>
          <a:lstStyle/>
          <a:p>
            <a:r>
              <a:rPr lang="en-US" dirty="0"/>
              <a:t>Li-Fi</a:t>
            </a:r>
            <a:r>
              <a:rPr lang="zh-CN" altLang="en-US" dirty="0"/>
              <a:t>的优点</a:t>
            </a:r>
            <a:endParaRPr lang="en-US" dirty="0"/>
          </a:p>
        </p:txBody>
      </p:sp>
    </p:spTree>
    <p:extLst>
      <p:ext uri="{BB962C8B-B14F-4D97-AF65-F5344CB8AC3E}">
        <p14:creationId xmlns:p14="http://schemas.microsoft.com/office/powerpoint/2010/main" val="743624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rgbClr val="C00000"/>
                </a:solidFill>
              </a:rPr>
              <a:t>无电磁辐射</a:t>
            </a:r>
            <a:endParaRPr lang="en-US" dirty="0">
              <a:solidFill>
                <a:srgbClr val="C00000"/>
              </a:solidFill>
            </a:endParaRPr>
          </a:p>
          <a:p>
            <a:pPr lvl="1"/>
            <a:r>
              <a:rPr lang="zh-CN" altLang="en-US" dirty="0"/>
              <a:t>由于没有电磁辐射，</a:t>
            </a:r>
            <a:r>
              <a:rPr lang="en-US" dirty="0"/>
              <a:t>Li-Fi</a:t>
            </a:r>
            <a:r>
              <a:rPr lang="zh-CN" altLang="en-US" dirty="0"/>
              <a:t>的发射功率可以很高，且不会对人体产生电磁辐射影响。</a:t>
            </a:r>
            <a:endParaRPr lang="en-US" dirty="0"/>
          </a:p>
          <a:p>
            <a:r>
              <a:rPr lang="zh-CN" altLang="en-US" dirty="0">
                <a:solidFill>
                  <a:srgbClr val="C00000"/>
                </a:solidFill>
              </a:rPr>
              <a:t>无电磁干扰</a:t>
            </a:r>
            <a:endParaRPr lang="en-US" dirty="0">
              <a:solidFill>
                <a:srgbClr val="C00000"/>
              </a:solidFill>
            </a:endParaRPr>
          </a:p>
          <a:p>
            <a:pPr lvl="1"/>
            <a:r>
              <a:rPr lang="zh-CN" altLang="en-US" dirty="0"/>
              <a:t>许多精密仪器对电磁干扰敏感，而</a:t>
            </a:r>
            <a:r>
              <a:rPr lang="en-US" dirty="0"/>
              <a:t>Li-Fi</a:t>
            </a:r>
            <a:r>
              <a:rPr lang="zh-CN" altLang="en-US" dirty="0"/>
              <a:t>并不使用无线电波，所以不会受到电磁干扰的限制，可以广泛应用于不适合射频无线通信的场合。</a:t>
            </a:r>
            <a:endParaRPr lang="en-US"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67</a:t>
            </a:fld>
            <a:endParaRPr lang="zh-CN" altLang="en-US" dirty="0"/>
          </a:p>
        </p:txBody>
      </p:sp>
      <p:sp>
        <p:nvSpPr>
          <p:cNvPr id="4" name="标题 3"/>
          <p:cNvSpPr>
            <a:spLocks noGrp="1"/>
          </p:cNvSpPr>
          <p:nvPr>
            <p:ph type="title"/>
          </p:nvPr>
        </p:nvSpPr>
        <p:spPr/>
        <p:txBody>
          <a:bodyPr/>
          <a:lstStyle/>
          <a:p>
            <a:r>
              <a:rPr lang="en-US" dirty="0"/>
              <a:t>Li-Fi</a:t>
            </a:r>
            <a:r>
              <a:rPr lang="zh-CN" altLang="en-US" dirty="0"/>
              <a:t>的优点（续）</a:t>
            </a:r>
            <a:endParaRPr lang="en-US" dirty="0"/>
          </a:p>
        </p:txBody>
      </p:sp>
    </p:spTree>
    <p:extLst>
      <p:ext uri="{BB962C8B-B14F-4D97-AF65-F5344CB8AC3E}">
        <p14:creationId xmlns:p14="http://schemas.microsoft.com/office/powerpoint/2010/main" val="2807643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rgbClr val="C00000"/>
                </a:solidFill>
              </a:rPr>
              <a:t>易被遮挡</a:t>
            </a:r>
            <a:endParaRPr lang="en-US" dirty="0">
              <a:solidFill>
                <a:srgbClr val="C00000"/>
              </a:solidFill>
            </a:endParaRPr>
          </a:p>
          <a:p>
            <a:pPr lvl="1"/>
            <a:r>
              <a:rPr lang="zh-CN" altLang="en-US" dirty="0"/>
              <a:t>可见光通信非常容易被遮挡，进而导致信号中断，可靠性有待提升。</a:t>
            </a:r>
            <a:endParaRPr lang="en-US" dirty="0"/>
          </a:p>
          <a:p>
            <a:r>
              <a:rPr lang="zh-CN" altLang="en-US" dirty="0">
                <a:solidFill>
                  <a:srgbClr val="C00000"/>
                </a:solidFill>
              </a:rPr>
              <a:t>光源间断问题</a:t>
            </a:r>
            <a:endParaRPr lang="en-US" dirty="0">
              <a:solidFill>
                <a:srgbClr val="C00000"/>
              </a:solidFill>
            </a:endParaRPr>
          </a:p>
          <a:p>
            <a:pPr lvl="1"/>
            <a:r>
              <a:rPr lang="zh-CN" altLang="en-US" dirty="0"/>
              <a:t>虽然电灯在人类生产生活空间普遍存在，但是当有自然光存在时，电灯并不会打开，通信无法进行。</a:t>
            </a:r>
            <a:endParaRPr lang="en-US" dirty="0"/>
          </a:p>
          <a:p>
            <a:r>
              <a:rPr lang="zh-CN" altLang="en-US" dirty="0">
                <a:solidFill>
                  <a:srgbClr val="C00000"/>
                </a:solidFill>
              </a:rPr>
              <a:t>频繁切换</a:t>
            </a:r>
            <a:endParaRPr lang="en-US" dirty="0">
              <a:solidFill>
                <a:srgbClr val="C00000"/>
              </a:solidFill>
            </a:endParaRPr>
          </a:p>
          <a:p>
            <a:pPr lvl="1"/>
            <a:r>
              <a:rPr lang="zh-CN" altLang="en-US" dirty="0"/>
              <a:t>单一</a:t>
            </a:r>
            <a:r>
              <a:rPr lang="en-US" dirty="0"/>
              <a:t>LED</a:t>
            </a:r>
            <a:r>
              <a:rPr lang="zh-CN" altLang="en-US" dirty="0"/>
              <a:t>设备覆盖范围有限，当终端设备不停地移动时，需要频繁切换</a:t>
            </a:r>
            <a:r>
              <a:rPr lang="en-US" dirty="0"/>
              <a:t>Li-Fi</a:t>
            </a:r>
            <a:r>
              <a:rPr lang="zh-CN" altLang="en-US" dirty="0"/>
              <a:t>热点，容易导致连接丢失。</a:t>
            </a:r>
            <a:endParaRPr lang="en-US"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68</a:t>
            </a:fld>
            <a:endParaRPr lang="zh-CN" altLang="en-US" dirty="0"/>
          </a:p>
        </p:txBody>
      </p:sp>
      <p:sp>
        <p:nvSpPr>
          <p:cNvPr id="4" name="标题 3"/>
          <p:cNvSpPr>
            <a:spLocks noGrp="1"/>
          </p:cNvSpPr>
          <p:nvPr>
            <p:ph type="title"/>
          </p:nvPr>
        </p:nvSpPr>
        <p:spPr/>
        <p:txBody>
          <a:bodyPr/>
          <a:lstStyle/>
          <a:p>
            <a:r>
              <a:rPr lang="en-US" dirty="0"/>
              <a:t>Li-Fi</a:t>
            </a:r>
            <a:r>
              <a:rPr lang="zh-CN" altLang="en-US" dirty="0"/>
              <a:t>的缺点</a:t>
            </a:r>
            <a:endParaRPr lang="en-US" dirty="0"/>
          </a:p>
        </p:txBody>
      </p:sp>
    </p:spTree>
    <p:extLst>
      <p:ext uri="{BB962C8B-B14F-4D97-AF65-F5344CB8AC3E}">
        <p14:creationId xmlns:p14="http://schemas.microsoft.com/office/powerpoint/2010/main" val="4131378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rgbClr val="C00000"/>
                </a:solidFill>
              </a:rPr>
              <a:t>环境干扰</a:t>
            </a:r>
            <a:endParaRPr lang="en-US" dirty="0">
              <a:solidFill>
                <a:srgbClr val="C00000"/>
              </a:solidFill>
            </a:endParaRPr>
          </a:p>
          <a:p>
            <a:pPr lvl="1"/>
            <a:r>
              <a:rPr lang="zh-CN" altLang="en-US" dirty="0"/>
              <a:t>环境光源有可能工作在同样的光谱频段，对</a:t>
            </a:r>
            <a:r>
              <a:rPr lang="en-US" dirty="0"/>
              <a:t>Li-Fi</a:t>
            </a:r>
            <a:r>
              <a:rPr lang="zh-CN" altLang="en-US" dirty="0"/>
              <a:t>造成干扰，后者会因为信噪比过差而无法可靠通信。</a:t>
            </a:r>
            <a:endParaRPr lang="en-US" dirty="0"/>
          </a:p>
          <a:p>
            <a:r>
              <a:rPr lang="zh-CN" altLang="en-US" dirty="0">
                <a:solidFill>
                  <a:srgbClr val="C00000"/>
                </a:solidFill>
              </a:rPr>
              <a:t>用户友好的反向通信</a:t>
            </a:r>
            <a:endParaRPr lang="en-US" dirty="0">
              <a:solidFill>
                <a:srgbClr val="C00000"/>
              </a:solidFill>
            </a:endParaRPr>
          </a:p>
          <a:p>
            <a:pPr lvl="1"/>
            <a:r>
              <a:rPr lang="zh-CN" altLang="en-US" dirty="0"/>
              <a:t>从</a:t>
            </a:r>
            <a:r>
              <a:rPr lang="en-US" dirty="0"/>
              <a:t>Li-Fi</a:t>
            </a:r>
            <a:r>
              <a:rPr lang="zh-CN" altLang="en-US" dirty="0"/>
              <a:t>热点到终端设备使用可见光是非常自然的。但是用户如何友好地让终端设备与热点通信是值得深思的难题。相信没有人愿意在使用手机时还要忍受手机</a:t>
            </a:r>
            <a:r>
              <a:rPr lang="en-US" dirty="0"/>
              <a:t>LED</a:t>
            </a:r>
            <a:r>
              <a:rPr lang="zh-CN" altLang="en-US" dirty="0"/>
              <a:t>灯光照射自己的眼睛。</a:t>
            </a:r>
            <a:endParaRPr lang="en-US"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69</a:t>
            </a:fld>
            <a:endParaRPr lang="zh-CN" altLang="en-US" dirty="0"/>
          </a:p>
        </p:txBody>
      </p:sp>
      <p:sp>
        <p:nvSpPr>
          <p:cNvPr id="4" name="标题 3"/>
          <p:cNvSpPr>
            <a:spLocks noGrp="1"/>
          </p:cNvSpPr>
          <p:nvPr>
            <p:ph type="title"/>
          </p:nvPr>
        </p:nvSpPr>
        <p:spPr/>
        <p:txBody>
          <a:bodyPr/>
          <a:lstStyle/>
          <a:p>
            <a:r>
              <a:rPr lang="en-US" dirty="0"/>
              <a:t>Li-Fi</a:t>
            </a:r>
            <a:r>
              <a:rPr lang="zh-CN" altLang="en-US" dirty="0"/>
              <a:t>的缺点（续）</a:t>
            </a:r>
            <a:endParaRPr lang="en-US" dirty="0"/>
          </a:p>
        </p:txBody>
      </p:sp>
    </p:spTree>
    <p:extLst>
      <p:ext uri="{BB962C8B-B14F-4D97-AF65-F5344CB8AC3E}">
        <p14:creationId xmlns:p14="http://schemas.microsoft.com/office/powerpoint/2010/main" val="2251508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latin typeface="微软雅黑"/>
                <a:ea typeface="微软雅黑"/>
                <a:cs typeface="微软雅黑"/>
              </a:rPr>
              <a:t>7</a:t>
            </a:fld>
            <a:endParaRPr lang="zh-CN" altLang="en-US" dirty="0">
              <a:latin typeface="微软雅黑"/>
              <a:ea typeface="微软雅黑"/>
              <a:cs typeface="微软雅黑"/>
            </a:endParaRPr>
          </a:p>
        </p:txBody>
      </p:sp>
      <p:sp>
        <p:nvSpPr>
          <p:cNvPr id="4" name="标题 3"/>
          <p:cNvSpPr>
            <a:spLocks noGrp="1"/>
          </p:cNvSpPr>
          <p:nvPr>
            <p:ph type="title"/>
          </p:nvPr>
        </p:nvSpPr>
        <p:spPr/>
        <p:txBody>
          <a:bodyPr/>
          <a:lstStyle/>
          <a:p>
            <a:r>
              <a:rPr kumimoji="1" lang="zh-CN" altLang="en-US" dirty="0">
                <a:latin typeface="微软雅黑"/>
                <a:ea typeface="微软雅黑"/>
                <a:cs typeface="微软雅黑"/>
              </a:rPr>
              <a:t>无线网络的组成元素</a:t>
            </a:r>
            <a:r>
              <a:rPr kumimoji="1" lang="zh-CN" altLang="en-US" dirty="0"/>
              <a:t>（续）</a:t>
            </a:r>
            <a:endParaRPr kumimoji="1" lang="zh-CN" altLang="en-US" dirty="0">
              <a:latin typeface="微软雅黑"/>
              <a:ea typeface="微软雅黑"/>
              <a:cs typeface="微软雅黑"/>
            </a:endParaRPr>
          </a:p>
        </p:txBody>
      </p:sp>
      <p:grpSp>
        <p:nvGrpSpPr>
          <p:cNvPr id="5" name="Group 239"/>
          <p:cNvGrpSpPr>
            <a:grpSpLocks/>
          </p:cNvGrpSpPr>
          <p:nvPr/>
        </p:nvGrpSpPr>
        <p:grpSpPr bwMode="auto">
          <a:xfrm>
            <a:off x="789870" y="2398111"/>
            <a:ext cx="2608177" cy="3713024"/>
            <a:chOff x="2346" y="1058"/>
            <a:chExt cx="1928" cy="2944"/>
          </a:xfrm>
        </p:grpSpPr>
        <p:sp>
          <p:nvSpPr>
            <p:cNvPr id="7" name="Oval 214"/>
            <p:cNvSpPr>
              <a:spLocks noChangeArrowheads="1"/>
            </p:cNvSpPr>
            <p:nvPr/>
          </p:nvSpPr>
          <p:spPr bwMode="auto">
            <a:xfrm>
              <a:off x="2346" y="1058"/>
              <a:ext cx="1105" cy="1025"/>
            </a:xfrm>
            <a:prstGeom prst="ellipse">
              <a:avLst/>
            </a:prstGeom>
            <a:solidFill>
              <a:srgbClr val="66CCFF"/>
            </a:solidFill>
            <a:ln w="12700">
              <a:noFill/>
              <a:round/>
              <a:headEnd/>
              <a:tailEnd/>
            </a:ln>
          </p:spPr>
          <p:txBody>
            <a:bodyPr wrap="none" anchor="ctr"/>
            <a:lstStyle/>
            <a:p>
              <a:pPr>
                <a:defRPr/>
              </a:pPr>
              <a:endParaRPr lang="zh-TW" altLang="en-US">
                <a:latin typeface="微软雅黑"/>
                <a:ea typeface="微软雅黑"/>
                <a:cs typeface="微软雅黑"/>
              </a:endParaRPr>
            </a:p>
          </p:txBody>
        </p:sp>
        <p:sp>
          <p:nvSpPr>
            <p:cNvPr id="8" name="Oval 219"/>
            <p:cNvSpPr>
              <a:spLocks noChangeArrowheads="1"/>
            </p:cNvSpPr>
            <p:nvPr/>
          </p:nvSpPr>
          <p:spPr bwMode="auto">
            <a:xfrm>
              <a:off x="3167" y="1892"/>
              <a:ext cx="1107" cy="1022"/>
            </a:xfrm>
            <a:prstGeom prst="ellipse">
              <a:avLst/>
            </a:prstGeom>
            <a:solidFill>
              <a:srgbClr val="66CCFF"/>
            </a:solidFill>
            <a:ln w="12700">
              <a:noFill/>
              <a:round/>
              <a:headEnd/>
              <a:tailEnd/>
            </a:ln>
          </p:spPr>
          <p:txBody>
            <a:bodyPr wrap="none" anchor="ctr"/>
            <a:lstStyle/>
            <a:p>
              <a:pPr>
                <a:defRPr/>
              </a:pPr>
              <a:endParaRPr lang="zh-TW" altLang="en-US">
                <a:latin typeface="微软雅黑"/>
                <a:ea typeface="微软雅黑"/>
                <a:cs typeface="微软雅黑"/>
              </a:endParaRPr>
            </a:p>
          </p:txBody>
        </p:sp>
        <p:sp>
          <p:nvSpPr>
            <p:cNvPr id="9" name="Oval 229"/>
            <p:cNvSpPr>
              <a:spLocks noChangeArrowheads="1"/>
            </p:cNvSpPr>
            <p:nvPr/>
          </p:nvSpPr>
          <p:spPr bwMode="auto">
            <a:xfrm>
              <a:off x="2454" y="1436"/>
              <a:ext cx="1107" cy="1027"/>
            </a:xfrm>
            <a:prstGeom prst="ellipse">
              <a:avLst/>
            </a:prstGeom>
            <a:solidFill>
              <a:srgbClr val="66CCFF"/>
            </a:solidFill>
            <a:ln w="12700">
              <a:noFill/>
              <a:round/>
              <a:headEnd/>
              <a:tailEnd/>
            </a:ln>
          </p:spPr>
          <p:txBody>
            <a:bodyPr wrap="none" anchor="ctr"/>
            <a:lstStyle/>
            <a:p>
              <a:pPr>
                <a:defRPr/>
              </a:pPr>
              <a:endParaRPr lang="zh-TW" altLang="en-US">
                <a:latin typeface="微软雅黑"/>
                <a:ea typeface="微软雅黑"/>
                <a:cs typeface="微软雅黑"/>
              </a:endParaRPr>
            </a:p>
          </p:txBody>
        </p:sp>
        <p:sp>
          <p:nvSpPr>
            <p:cNvPr id="10" name="Oval 234"/>
            <p:cNvSpPr>
              <a:spLocks noChangeArrowheads="1"/>
            </p:cNvSpPr>
            <p:nvPr/>
          </p:nvSpPr>
          <p:spPr bwMode="auto">
            <a:xfrm>
              <a:off x="2815" y="1704"/>
              <a:ext cx="1103" cy="1023"/>
            </a:xfrm>
            <a:prstGeom prst="ellipse">
              <a:avLst/>
            </a:prstGeom>
            <a:solidFill>
              <a:srgbClr val="66CCFF"/>
            </a:solidFill>
            <a:ln w="12700">
              <a:noFill/>
              <a:round/>
              <a:headEnd/>
              <a:tailEnd/>
            </a:ln>
          </p:spPr>
          <p:txBody>
            <a:bodyPr wrap="none" anchor="ctr"/>
            <a:lstStyle/>
            <a:p>
              <a:pPr>
                <a:defRPr/>
              </a:pPr>
              <a:endParaRPr lang="zh-TW" altLang="en-US">
                <a:latin typeface="微软雅黑"/>
                <a:ea typeface="微软雅黑"/>
                <a:cs typeface="微软雅黑"/>
              </a:endParaRPr>
            </a:p>
          </p:txBody>
        </p:sp>
        <p:sp>
          <p:nvSpPr>
            <p:cNvPr id="11" name="Oval 224"/>
            <p:cNvSpPr>
              <a:spLocks noChangeArrowheads="1"/>
            </p:cNvSpPr>
            <p:nvPr/>
          </p:nvSpPr>
          <p:spPr bwMode="auto">
            <a:xfrm>
              <a:off x="3013" y="2977"/>
              <a:ext cx="1105" cy="1025"/>
            </a:xfrm>
            <a:prstGeom prst="ellipse">
              <a:avLst/>
            </a:prstGeom>
            <a:solidFill>
              <a:srgbClr val="66CCFF"/>
            </a:solidFill>
            <a:ln w="12700">
              <a:noFill/>
              <a:round/>
              <a:headEnd/>
              <a:tailEnd/>
            </a:ln>
          </p:spPr>
          <p:txBody>
            <a:bodyPr wrap="none" anchor="ctr"/>
            <a:lstStyle/>
            <a:p>
              <a:pPr>
                <a:defRPr/>
              </a:pPr>
              <a:endParaRPr lang="zh-TW" altLang="en-US">
                <a:latin typeface="微软雅黑"/>
                <a:ea typeface="微软雅黑"/>
                <a:cs typeface="微软雅黑"/>
              </a:endParaRPr>
            </a:p>
          </p:txBody>
        </p:sp>
        <p:grpSp>
          <p:nvGrpSpPr>
            <p:cNvPr id="12" name="Group 225"/>
            <p:cNvGrpSpPr>
              <a:grpSpLocks/>
            </p:cNvGrpSpPr>
            <p:nvPr/>
          </p:nvGrpSpPr>
          <p:grpSpPr bwMode="auto">
            <a:xfrm>
              <a:off x="3392" y="3338"/>
              <a:ext cx="252" cy="288"/>
              <a:chOff x="2870" y="1518"/>
              <a:chExt cx="292" cy="320"/>
            </a:xfrm>
          </p:grpSpPr>
          <p:graphicFrame>
            <p:nvGraphicFramePr>
              <p:cNvPr id="25" name="Object 22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 imgW="826829" imgH="840406" progId="MS_ClipArt_Gallery.2">
                      <p:embed/>
                    </p:oleObj>
                  </mc:Choice>
                  <mc:Fallback>
                    <p:oleObj name="Clip" r:id="rId2" imgW="826829" imgH="840406"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6" name="Object 22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4" imgW="1268295" imgH="1199426" progId="MS_ClipArt_Gallery.2">
                      <p:embed/>
                    </p:oleObj>
                  </mc:Choice>
                  <mc:Fallback>
                    <p:oleObj name="Clip" r:id="rId4" imgW="1268295" imgH="119942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3" name="Group 235"/>
            <p:cNvGrpSpPr>
              <a:grpSpLocks/>
            </p:cNvGrpSpPr>
            <p:nvPr/>
          </p:nvGrpSpPr>
          <p:grpSpPr bwMode="auto">
            <a:xfrm>
              <a:off x="3195" y="2063"/>
              <a:ext cx="252" cy="288"/>
              <a:chOff x="2870" y="1518"/>
              <a:chExt cx="292" cy="320"/>
            </a:xfrm>
          </p:grpSpPr>
          <p:graphicFrame>
            <p:nvGraphicFramePr>
              <p:cNvPr id="23" name="Object 2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6" imgW="826829" imgH="840406" progId="MS_ClipArt_Gallery.2">
                      <p:embed/>
                    </p:oleObj>
                  </mc:Choice>
                  <mc:Fallback>
                    <p:oleObj name="Clip" r:id="rId6" imgW="826829" imgH="840406"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4" name="Object 2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4" name="Group 220"/>
            <p:cNvGrpSpPr>
              <a:grpSpLocks/>
            </p:cNvGrpSpPr>
            <p:nvPr/>
          </p:nvGrpSpPr>
          <p:grpSpPr bwMode="auto">
            <a:xfrm>
              <a:off x="3548" y="2252"/>
              <a:ext cx="252" cy="288"/>
              <a:chOff x="2870" y="1518"/>
              <a:chExt cx="292" cy="320"/>
            </a:xfrm>
          </p:grpSpPr>
          <p:graphicFrame>
            <p:nvGraphicFramePr>
              <p:cNvPr id="21" name="Object 2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8" imgW="826829" imgH="840406" progId="MS_ClipArt_Gallery.2">
                      <p:embed/>
                    </p:oleObj>
                  </mc:Choice>
                  <mc:Fallback>
                    <p:oleObj name="Clip" r:id="rId8" imgW="826829" imgH="840406"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 name="Object 2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 imgW="1268295" imgH="1199426" progId="MS_ClipArt_Gallery.2">
                      <p:embed/>
                    </p:oleObj>
                  </mc:Choice>
                  <mc:Fallback>
                    <p:oleObj name="Clip" r:id="rId9" imgW="1268295" imgH="119942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5" name="Group 215"/>
            <p:cNvGrpSpPr>
              <a:grpSpLocks/>
            </p:cNvGrpSpPr>
            <p:nvPr/>
          </p:nvGrpSpPr>
          <p:grpSpPr bwMode="auto">
            <a:xfrm>
              <a:off x="2729" y="1422"/>
              <a:ext cx="254" cy="287"/>
              <a:chOff x="2870" y="1518"/>
              <a:chExt cx="294" cy="318"/>
            </a:xfrm>
          </p:grpSpPr>
          <p:graphicFrame>
            <p:nvGraphicFramePr>
              <p:cNvPr id="19" name="Object 21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0" imgW="826829" imgH="840406" progId="MS_ClipArt_Gallery.2">
                      <p:embed/>
                    </p:oleObj>
                  </mc:Choice>
                  <mc:Fallback>
                    <p:oleObj name="Clip" r:id="rId10" imgW="826829" imgH="840406"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 name="Object 217"/>
              <p:cNvGraphicFramePr>
                <a:graphicFrameLocks noChangeAspect="1"/>
              </p:cNvGraphicFramePr>
              <p:nvPr/>
            </p:nvGraphicFramePr>
            <p:xfrm>
              <a:off x="2915" y="1600"/>
              <a:ext cx="249" cy="236"/>
            </p:xfrm>
            <a:graphic>
              <a:graphicData uri="http://schemas.openxmlformats.org/presentationml/2006/ole">
                <mc:AlternateContent xmlns:mc="http://schemas.openxmlformats.org/markup-compatibility/2006">
                  <mc:Choice xmlns:v="urn:schemas-microsoft-com:vml" Requires="v">
                    <p:oleObj name="Clip" r:id="rId11" imgW="1268295" imgH="1199426" progId="MS_ClipArt_Gallery.2">
                      <p:embed/>
                    </p:oleObj>
                  </mc:Choice>
                  <mc:Fallback>
                    <p:oleObj name="Clip" r:id="rId11" imgW="1268295" imgH="119942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 y="1600"/>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16" name="Group 230"/>
            <p:cNvGrpSpPr>
              <a:grpSpLocks/>
            </p:cNvGrpSpPr>
            <p:nvPr/>
          </p:nvGrpSpPr>
          <p:grpSpPr bwMode="auto">
            <a:xfrm>
              <a:off x="2834" y="1796"/>
              <a:ext cx="252" cy="288"/>
              <a:chOff x="2870" y="1518"/>
              <a:chExt cx="292" cy="320"/>
            </a:xfrm>
          </p:grpSpPr>
          <p:graphicFrame>
            <p:nvGraphicFramePr>
              <p:cNvPr id="17" name="Object 23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2" imgW="826829" imgH="840406" progId="MS_ClipArt_Gallery.2">
                      <p:embed/>
                    </p:oleObj>
                  </mc:Choice>
                  <mc:Fallback>
                    <p:oleObj name="Clip" r:id="rId12" imgW="826829" imgH="840406"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8" name="Object 23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3" imgW="1268295" imgH="1199426" progId="MS_ClipArt_Gallery.2">
                      <p:embed/>
                    </p:oleObj>
                  </mc:Choice>
                  <mc:Fallback>
                    <p:oleObj name="Clip" r:id="rId13" imgW="1268295" imgH="119942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grpSp>
        <p:nvGrpSpPr>
          <p:cNvPr id="27" name="组合 145"/>
          <p:cNvGrpSpPr>
            <a:grpSpLocks/>
          </p:cNvGrpSpPr>
          <p:nvPr/>
        </p:nvGrpSpPr>
        <p:grpSpPr bwMode="auto">
          <a:xfrm>
            <a:off x="5306443" y="2165227"/>
            <a:ext cx="3346450" cy="2876642"/>
            <a:chOff x="5294313" y="1371600"/>
            <a:chExt cx="3346450" cy="2579688"/>
          </a:xfrm>
        </p:grpSpPr>
        <p:sp>
          <p:nvSpPr>
            <p:cNvPr id="28" name="Rectangle 64"/>
            <p:cNvSpPr>
              <a:spLocks noChangeArrowheads="1"/>
            </p:cNvSpPr>
            <p:nvPr/>
          </p:nvSpPr>
          <p:spPr bwMode="auto">
            <a:xfrm>
              <a:off x="5294313" y="1566863"/>
              <a:ext cx="3346450" cy="2090737"/>
            </a:xfrm>
            <a:prstGeom prst="rect">
              <a:avLst/>
            </a:prstGeom>
            <a:noFill/>
            <a:ln w="28575">
              <a:solidFill>
                <a:srgbClr val="FF0000"/>
              </a:solidFill>
              <a:miter lim="800000"/>
              <a:headEnd/>
              <a:tailEnd/>
            </a:ln>
          </p:spPr>
          <p:txBody>
            <a:bodyPr wrap="none" anchor="ctr"/>
            <a:lstStyle/>
            <a:p>
              <a:pPr>
                <a:defRPr/>
              </a:pPr>
              <a:endParaRPr lang="zh-TW" altLang="en-US">
                <a:latin typeface="微软雅黑"/>
                <a:ea typeface="微软雅黑"/>
                <a:cs typeface="微软雅黑"/>
              </a:endParaRPr>
            </a:p>
          </p:txBody>
        </p:sp>
        <p:sp>
          <p:nvSpPr>
            <p:cNvPr id="29" name="Rectangle 240"/>
            <p:cNvSpPr>
              <a:spLocks noChangeArrowheads="1"/>
            </p:cNvSpPr>
            <p:nvPr/>
          </p:nvSpPr>
          <p:spPr bwMode="auto">
            <a:xfrm>
              <a:off x="5372100" y="1393825"/>
              <a:ext cx="1752600" cy="317500"/>
            </a:xfrm>
            <a:prstGeom prst="rect">
              <a:avLst/>
            </a:prstGeom>
            <a:solidFill>
              <a:schemeClr val="bg1"/>
            </a:solidFill>
            <a:ln w="9525">
              <a:noFill/>
              <a:miter lim="800000"/>
              <a:headEnd/>
              <a:tailEnd/>
            </a:ln>
          </p:spPr>
          <p:txBody>
            <a:bodyPr wrap="none" anchor="ctr"/>
            <a:lstStyle/>
            <a:p>
              <a:pPr>
                <a:defRPr/>
              </a:pPr>
              <a:endParaRPr lang="zh-TW" altLang="en-US">
                <a:latin typeface="微软雅黑"/>
                <a:ea typeface="微软雅黑"/>
                <a:cs typeface="微软雅黑"/>
              </a:endParaRPr>
            </a:p>
          </p:txBody>
        </p:sp>
        <p:sp>
          <p:nvSpPr>
            <p:cNvPr id="30" name="Rectangle 66"/>
            <p:cNvSpPr>
              <a:spLocks noChangeArrowheads="1"/>
            </p:cNvSpPr>
            <p:nvPr/>
          </p:nvSpPr>
          <p:spPr bwMode="auto">
            <a:xfrm>
              <a:off x="5346700" y="1371600"/>
              <a:ext cx="3149600" cy="2579688"/>
            </a:xfrm>
            <a:prstGeom prst="rect">
              <a:avLst/>
            </a:prstGeom>
            <a:noFill/>
            <a:ln>
              <a:noFill/>
            </a:ln>
          </p:spPr>
          <p:txBody>
            <a:bodyPr/>
            <a:lstStyle/>
            <a:p>
              <a:pPr marL="342900" indent="-342900">
                <a:lnSpc>
                  <a:spcPct val="90000"/>
                </a:lnSpc>
                <a:spcBef>
                  <a:spcPct val="20000"/>
                </a:spcBef>
                <a:buClr>
                  <a:schemeClr val="accent2"/>
                </a:buClr>
                <a:buSzPct val="85000"/>
                <a:buFont typeface="ZapfDingbats" charset="0"/>
                <a:buNone/>
              </a:pPr>
              <a:r>
                <a:rPr lang="zh-CN" altLang="en-US" sz="2400" dirty="0">
                  <a:latin typeface="微软雅黑"/>
                  <a:ea typeface="微软雅黑"/>
                  <a:cs typeface="微软雅黑"/>
                </a:rPr>
                <a:t>自组网</a:t>
              </a:r>
              <a:endParaRPr lang="en-US" altLang="zh-TW" sz="24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无须基站。用户之间通过自组织的方式形成自组网（</a:t>
              </a:r>
              <a:r>
                <a:rPr lang="en-US" altLang="zh-CN" sz="2000" dirty="0">
                  <a:latin typeface="微软雅黑"/>
                  <a:ea typeface="微软雅黑"/>
                  <a:cs typeface="微软雅黑"/>
                </a:rPr>
                <a:t>Ad-hoc Network</a:t>
              </a:r>
              <a:r>
                <a:rPr lang="zh-CN" altLang="en-US" sz="2000" dirty="0">
                  <a:latin typeface="微软雅黑"/>
                  <a:ea typeface="微软雅黑"/>
                  <a:cs typeface="微软雅黑"/>
                </a:rPr>
                <a:t>）。</a:t>
              </a:r>
              <a:endParaRPr lang="en-US" altLang="zh-CN" sz="2000" dirty="0">
                <a:latin typeface="微软雅黑"/>
                <a:ea typeface="微软雅黑"/>
                <a:cs typeface="微软雅黑"/>
              </a:endParaRPr>
            </a:p>
            <a:p>
              <a:pPr marL="342900" indent="-342900">
                <a:lnSpc>
                  <a:spcPct val="90000"/>
                </a:lnSpc>
                <a:spcBef>
                  <a:spcPct val="20000"/>
                </a:spcBef>
                <a:buClr>
                  <a:schemeClr val="accent2"/>
                </a:buClr>
                <a:buSzPct val="85000"/>
                <a:buFont typeface="Arial" panose="020B0604020202020204" pitchFamily="34" charset="0"/>
                <a:buChar char="•"/>
              </a:pPr>
              <a:r>
                <a:rPr lang="zh-CN" altLang="en-US" sz="2000" dirty="0">
                  <a:latin typeface="微软雅黑"/>
                  <a:ea typeface="微软雅黑"/>
                  <a:cs typeface="微软雅黑"/>
                </a:rPr>
                <a:t>地址指派、路由选择等功能由用户自身完成。</a:t>
              </a:r>
              <a:endParaRPr lang="en-US" altLang="zh-TW" sz="2000" dirty="0">
                <a:latin typeface="微软雅黑"/>
                <a:ea typeface="微软雅黑"/>
                <a:cs typeface="微软雅黑"/>
              </a:endParaRPr>
            </a:p>
          </p:txBody>
        </p:sp>
      </p:grpSp>
    </p:spTree>
    <p:extLst>
      <p:ext uri="{BB962C8B-B14F-4D97-AF65-F5344CB8AC3E}">
        <p14:creationId xmlns:p14="http://schemas.microsoft.com/office/powerpoint/2010/main" val="3623849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spcAft>
                <a:spcPts val="600"/>
              </a:spcAft>
            </a:pPr>
            <a:r>
              <a:rPr kumimoji="1" lang="en-US" altLang="zh-CN" dirty="0"/>
              <a:t>6.1 </a:t>
            </a:r>
            <a:r>
              <a:rPr kumimoji="1" lang="zh-CN" altLang="en-US" dirty="0"/>
              <a:t>无线网络接入技术简介</a:t>
            </a:r>
            <a:endParaRPr kumimoji="1" lang="en-US" altLang="zh-CN" sz="2000" dirty="0"/>
          </a:p>
          <a:p>
            <a:pPr>
              <a:spcAft>
                <a:spcPts val="600"/>
              </a:spcAft>
            </a:pPr>
            <a:r>
              <a:rPr kumimoji="1" lang="en-US" altLang="zh-CN" dirty="0"/>
              <a:t>6.2 Wi-Fi</a:t>
            </a:r>
            <a:r>
              <a:rPr kumimoji="1" lang="zh-CN" altLang="en-US" dirty="0"/>
              <a:t>：无线局域网</a:t>
            </a:r>
            <a:endParaRPr kumimoji="1" lang="en-US" altLang="zh-CN" dirty="0"/>
          </a:p>
          <a:p>
            <a:pPr>
              <a:spcAft>
                <a:spcPts val="600"/>
              </a:spcAft>
            </a:pPr>
            <a:r>
              <a:rPr kumimoji="1" lang="en-US" altLang="zh-CN" dirty="0"/>
              <a:t>6.3 </a:t>
            </a:r>
            <a:r>
              <a:rPr kumimoji="1" lang="zh-CN" altLang="en-US" dirty="0"/>
              <a:t>蓝牙</a:t>
            </a:r>
            <a:endParaRPr kumimoji="1" lang="en-US" altLang="zh-CN" dirty="0"/>
          </a:p>
          <a:p>
            <a:pPr>
              <a:spcAft>
                <a:spcPts val="600"/>
              </a:spcAft>
            </a:pPr>
            <a:r>
              <a:rPr kumimoji="1" lang="en-US" altLang="zh-CN" dirty="0"/>
              <a:t>6.4 ZigBee</a:t>
            </a:r>
          </a:p>
          <a:p>
            <a:pPr>
              <a:spcAft>
                <a:spcPts val="600"/>
              </a:spcAft>
            </a:pPr>
            <a:r>
              <a:rPr kumimoji="1" lang="en-US" altLang="zh-CN" dirty="0"/>
              <a:t>6.5 60GHz</a:t>
            </a:r>
            <a:r>
              <a:rPr kumimoji="1" lang="zh-CN" altLang="en-US" dirty="0"/>
              <a:t>毫米波通信</a:t>
            </a:r>
            <a:endParaRPr kumimoji="1" lang="en-US" altLang="zh-CN" dirty="0"/>
          </a:p>
          <a:p>
            <a:pPr>
              <a:spcAft>
                <a:spcPts val="600"/>
              </a:spcAft>
            </a:pPr>
            <a:r>
              <a:rPr kumimoji="1" lang="en-US" altLang="zh-CN" dirty="0"/>
              <a:t>6.6 </a:t>
            </a:r>
            <a:r>
              <a:rPr kumimoji="1" lang="zh-CN" altLang="en-US" dirty="0"/>
              <a:t>可见光通信</a:t>
            </a:r>
            <a:endParaRPr kumimoji="1" lang="en-US" altLang="zh-CN" dirty="0"/>
          </a:p>
          <a:p>
            <a:pPr>
              <a:spcAft>
                <a:spcPts val="600"/>
              </a:spcAft>
            </a:pPr>
            <a:r>
              <a:rPr kumimoji="1" lang="en-US" altLang="zh-CN" sz="2800" dirty="0">
                <a:solidFill>
                  <a:srgbClr val="C00000"/>
                </a:solidFill>
              </a:rPr>
              <a:t>6.7 </a:t>
            </a:r>
            <a:r>
              <a:rPr kumimoji="1" lang="zh-CN" altLang="en-US" sz="2800" dirty="0">
                <a:solidFill>
                  <a:srgbClr val="C00000"/>
                </a:solidFill>
              </a:rPr>
              <a:t>低功耗广域网</a:t>
            </a:r>
            <a:endParaRPr kumimoji="1" lang="en-US" altLang="zh-CN" sz="2800" dirty="0">
              <a:solidFill>
                <a:srgbClr val="C00000"/>
              </a:solidFill>
            </a:endParaRPr>
          </a:p>
          <a:p>
            <a:pPr>
              <a:spcAft>
                <a:spcPts val="600"/>
              </a:spcAft>
            </a:pPr>
            <a:r>
              <a:rPr kumimoji="1" lang="en-US" altLang="zh-CN" dirty="0"/>
              <a:t>6.8 </a:t>
            </a:r>
            <a:r>
              <a:rPr kumimoji="1" lang="zh-CN" altLang="en-US" dirty="0"/>
              <a:t>无线物联世界</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70</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1073963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6345" y="1752441"/>
            <a:ext cx="8072439" cy="4786472"/>
          </a:xfrm>
        </p:spPr>
        <p:txBody>
          <a:bodyPr>
            <a:normAutofit/>
          </a:bodyPr>
          <a:lstStyle/>
          <a:p>
            <a:r>
              <a:rPr lang="zh-CN" altLang="en-US" dirty="0"/>
              <a:t>不同网络技术的特点</a:t>
            </a:r>
            <a:endParaRPr lang="en-US" altLang="zh-CN" dirty="0"/>
          </a:p>
          <a:p>
            <a:pPr lvl="1"/>
            <a:r>
              <a:rPr lang="en-US" altLang="zh-CN" dirty="0"/>
              <a:t>Wi-Fi</a:t>
            </a:r>
            <a:r>
              <a:rPr lang="zh-CN" altLang="en-US" dirty="0"/>
              <a:t>注重提高网络带宽，通信距离通常来说相对较小，通信能耗相对较高。网络带宽是其最重要的需求。</a:t>
            </a:r>
            <a:endParaRPr lang="en-US" altLang="zh-CN" dirty="0"/>
          </a:p>
          <a:p>
            <a:pPr lvl="1"/>
            <a:r>
              <a:rPr lang="en-US" dirty="0"/>
              <a:t>ZigBee</a:t>
            </a:r>
            <a:r>
              <a:rPr lang="zh-CN" altLang="en-US" dirty="0"/>
              <a:t>网络协议标准带宽较小，通信距离也相对较短，其优势是协议灵活、能耗很小。</a:t>
            </a:r>
            <a:endParaRPr lang="en-US" altLang="zh-CN" dirty="0"/>
          </a:p>
          <a:p>
            <a:pPr lvl="1"/>
            <a:r>
              <a:rPr lang="zh-CN" altLang="en-US" dirty="0"/>
              <a:t>蓝牙协议折中了上述两者，带宽比</a:t>
            </a:r>
            <a:r>
              <a:rPr lang="en-US" dirty="0"/>
              <a:t>Wi-Fi</a:t>
            </a:r>
            <a:r>
              <a:rPr lang="zh-CN" altLang="en-US" dirty="0"/>
              <a:t>更低，但是比</a:t>
            </a:r>
            <a:r>
              <a:rPr lang="en-US" dirty="0"/>
              <a:t>ZigBee</a:t>
            </a:r>
            <a:r>
              <a:rPr lang="zh-CN" altLang="en-US" dirty="0"/>
              <a:t>又更高一些。相应的能耗也比</a:t>
            </a:r>
            <a:r>
              <a:rPr lang="en-US" dirty="0"/>
              <a:t>Wi-Fi</a:t>
            </a:r>
            <a:r>
              <a:rPr lang="zh-CN" altLang="en-US" dirty="0"/>
              <a:t>更低，比</a:t>
            </a:r>
            <a:r>
              <a:rPr lang="en-US" dirty="0"/>
              <a:t>ZigBee</a:t>
            </a:r>
            <a:r>
              <a:rPr lang="zh-CN" altLang="en-US" dirty="0"/>
              <a:t>更高。</a:t>
            </a:r>
            <a:endParaRPr lang="en-US" altLang="zh-CN" dirty="0"/>
          </a:p>
          <a:p>
            <a:r>
              <a:rPr lang="zh-CN" altLang="en-US" dirty="0">
                <a:solidFill>
                  <a:srgbClr val="C00000"/>
                </a:solidFill>
              </a:rPr>
              <a:t>通信距离、通信带宽和通信能耗</a:t>
            </a:r>
            <a:r>
              <a:rPr lang="zh-CN" altLang="en-US" dirty="0"/>
              <a:t>互相制约。</a:t>
            </a:r>
            <a:endParaRPr lang="en-US" altLang="zh-CN" dirty="0"/>
          </a:p>
          <a:p>
            <a:endParaRPr lang="en-US" dirty="0"/>
          </a:p>
          <a:p>
            <a:endParaRPr lang="en-US" altLang="zh-CN"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71</a:t>
            </a:fld>
            <a:endParaRPr lang="zh-CN" altLang="en-US" dirty="0"/>
          </a:p>
        </p:txBody>
      </p:sp>
      <p:sp>
        <p:nvSpPr>
          <p:cNvPr id="4" name="标题 3"/>
          <p:cNvSpPr>
            <a:spLocks noGrp="1"/>
          </p:cNvSpPr>
          <p:nvPr>
            <p:ph type="title"/>
          </p:nvPr>
        </p:nvSpPr>
        <p:spPr/>
        <p:txBody>
          <a:bodyPr/>
          <a:lstStyle/>
          <a:p>
            <a:r>
              <a:rPr lang="zh-CN" altLang="en-US" dirty="0"/>
              <a:t>不同协议的对比</a:t>
            </a:r>
            <a:endParaRPr lang="en-US" dirty="0"/>
          </a:p>
        </p:txBody>
      </p:sp>
    </p:spTree>
    <p:extLst>
      <p:ext uri="{BB962C8B-B14F-4D97-AF65-F5344CB8AC3E}">
        <p14:creationId xmlns:p14="http://schemas.microsoft.com/office/powerpoint/2010/main" val="1175126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具备所有优点（高带宽、远距离、低能耗）的理想协议难以实现。</a:t>
            </a:r>
            <a:endParaRPr lang="en-US" altLang="zh-CN" dirty="0"/>
          </a:p>
          <a:p>
            <a:endParaRPr lang="zh-CN" alt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72</a:t>
            </a:fld>
            <a:endParaRPr lang="zh-CN" altLang="en-US" dirty="0"/>
          </a:p>
        </p:txBody>
      </p:sp>
      <p:sp>
        <p:nvSpPr>
          <p:cNvPr id="4" name="标题 3"/>
          <p:cNvSpPr>
            <a:spLocks noGrp="1"/>
          </p:cNvSpPr>
          <p:nvPr>
            <p:ph type="title"/>
          </p:nvPr>
        </p:nvSpPr>
        <p:spPr/>
        <p:txBody>
          <a:bodyPr/>
          <a:lstStyle/>
          <a:p>
            <a:r>
              <a:rPr lang="zh-CN" altLang="en-US" dirty="0"/>
              <a:t>不同协议的对比（续）</a:t>
            </a:r>
          </a:p>
        </p:txBody>
      </p:sp>
      <p:pic>
        <p:nvPicPr>
          <p:cNvPr id="5" name="图片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4009" y="2552764"/>
            <a:ext cx="5475982" cy="38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7087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物联网出现之后，</a:t>
            </a:r>
            <a:r>
              <a:rPr lang="zh-CN" altLang="en-US" dirty="0">
                <a:solidFill>
                  <a:srgbClr val="C00000"/>
                </a:solidFill>
              </a:rPr>
              <a:t>远距离</a:t>
            </a:r>
            <a:r>
              <a:rPr lang="zh-CN" altLang="en-US" dirty="0"/>
              <a:t>、</a:t>
            </a:r>
            <a:r>
              <a:rPr lang="zh-CN" altLang="en-US" dirty="0">
                <a:solidFill>
                  <a:srgbClr val="C00000"/>
                </a:solidFill>
              </a:rPr>
              <a:t>低功耗</a:t>
            </a:r>
            <a:r>
              <a:rPr lang="zh-CN" altLang="en-US" dirty="0"/>
              <a:t>、</a:t>
            </a:r>
            <a:r>
              <a:rPr lang="zh-CN" altLang="en-US" dirty="0">
                <a:solidFill>
                  <a:srgbClr val="C00000"/>
                </a:solidFill>
              </a:rPr>
              <a:t>低带宽</a:t>
            </a:r>
            <a:r>
              <a:rPr lang="zh-CN" altLang="en-US" dirty="0"/>
              <a:t>的协议迸发出了新的生机。</a:t>
            </a:r>
            <a:endParaRPr lang="en-US" altLang="zh-CN" dirty="0"/>
          </a:p>
          <a:p>
            <a:r>
              <a:rPr lang="zh-CN" altLang="en-US" dirty="0"/>
              <a:t>物联网的典型场景：智能环境监控</a:t>
            </a:r>
            <a:endParaRPr lang="en-US" altLang="zh-CN" dirty="0"/>
          </a:p>
          <a:p>
            <a:pPr lvl="1"/>
            <a:r>
              <a:rPr lang="zh-CN" altLang="en-US" dirty="0"/>
              <a:t>从通信带宽角度看，智能监控的部分场景需要很低的数据量，比如智能电表。</a:t>
            </a:r>
            <a:endParaRPr lang="en-US" altLang="zh-CN" dirty="0"/>
          </a:p>
          <a:p>
            <a:pPr lvl="1"/>
            <a:r>
              <a:rPr lang="zh-CN" altLang="en-US" dirty="0"/>
              <a:t>从通信距离角度看，这类数据通常分布在各家各户，传输距离较远。</a:t>
            </a:r>
            <a:endParaRPr lang="en-US" altLang="zh-CN" dirty="0"/>
          </a:p>
          <a:p>
            <a:pPr lvl="1"/>
            <a:r>
              <a:rPr lang="zh-CN" altLang="en-US" dirty="0"/>
              <a:t>从通信能耗角度看，这类设备一般部署规模大且采用电池供电，由于需要长期工作，而且为了避免大规模更换电池带来的开销，这类设备对能耗有较高的要求。</a:t>
            </a:r>
            <a:endParaRPr lang="en-US" altLang="zh-CN" dirty="0"/>
          </a:p>
          <a:p>
            <a:endParaRPr lang="en-US" dirty="0"/>
          </a:p>
          <a:p>
            <a:pPr lvl="1"/>
            <a:endParaRPr lang="en-US" altLang="zh-CN" dirty="0"/>
          </a:p>
          <a:p>
            <a:pPr lvl="1"/>
            <a:endParaRPr lang="en-US" altLang="zh-CN"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73</a:t>
            </a:fld>
            <a:endParaRPr lang="zh-CN" altLang="en-US" dirty="0"/>
          </a:p>
        </p:txBody>
      </p:sp>
      <p:sp>
        <p:nvSpPr>
          <p:cNvPr id="4" name="标题 3"/>
          <p:cNvSpPr>
            <a:spLocks noGrp="1"/>
          </p:cNvSpPr>
          <p:nvPr>
            <p:ph type="title"/>
          </p:nvPr>
        </p:nvSpPr>
        <p:spPr>
          <a:xfrm>
            <a:off x="644523" y="304800"/>
            <a:ext cx="6344105" cy="995679"/>
          </a:xfrm>
        </p:spPr>
        <p:txBody>
          <a:bodyPr/>
          <a:lstStyle/>
          <a:p>
            <a:r>
              <a:rPr lang="zh-CN" altLang="en-US" dirty="0"/>
              <a:t>低功耗广域网技术的发展</a:t>
            </a:r>
            <a:endParaRPr lang="en-US" dirty="0"/>
          </a:p>
        </p:txBody>
      </p:sp>
    </p:spTree>
    <p:extLst>
      <p:ext uri="{BB962C8B-B14F-4D97-AF65-F5344CB8AC3E}">
        <p14:creationId xmlns:p14="http://schemas.microsoft.com/office/powerpoint/2010/main" val="1600849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对于这类远距离、低功耗、低带宽的协议，我们统一称之为</a:t>
            </a:r>
            <a:r>
              <a:rPr lang="zh-CN" altLang="en-US" u="sng" dirty="0"/>
              <a:t>低功耗广域网（</a:t>
            </a:r>
            <a:r>
              <a:rPr lang="en-US" u="sng" dirty="0"/>
              <a:t>Low Power Wide Area Network</a:t>
            </a:r>
            <a:r>
              <a:rPr lang="zh-CN" altLang="en-US" u="sng" dirty="0"/>
              <a:t>）技术</a:t>
            </a:r>
            <a:r>
              <a:rPr lang="zh-CN" altLang="en-US" dirty="0"/>
              <a:t>。</a:t>
            </a:r>
            <a:endParaRPr lang="en-US" altLang="zh-CN" dirty="0"/>
          </a:p>
          <a:p>
            <a:r>
              <a:rPr lang="zh-CN" altLang="en-US" dirty="0"/>
              <a:t>该类协议有两个主要代表，远距离通信（</a:t>
            </a:r>
            <a:r>
              <a:rPr lang="en-US" dirty="0"/>
              <a:t>Long Range Communication</a:t>
            </a:r>
            <a:r>
              <a:rPr lang="zh-CN" altLang="en-US" dirty="0"/>
              <a:t>，</a:t>
            </a:r>
            <a:r>
              <a:rPr lang="en-US" dirty="0" err="1"/>
              <a:t>LoRa</a:t>
            </a:r>
            <a:r>
              <a:rPr lang="zh-CN" altLang="en-US" dirty="0"/>
              <a:t>）和窄带物联网（</a:t>
            </a:r>
            <a:r>
              <a:rPr lang="en-US" dirty="0"/>
              <a:t>Narrow Band Internet of Things</a:t>
            </a:r>
            <a:r>
              <a:rPr lang="zh-CN" altLang="en-US" dirty="0"/>
              <a:t>，</a:t>
            </a:r>
            <a:r>
              <a:rPr lang="en-US" dirty="0"/>
              <a:t>NB-</a:t>
            </a:r>
            <a:r>
              <a:rPr lang="en-US" dirty="0" err="1"/>
              <a:t>IoT</a:t>
            </a:r>
            <a:r>
              <a:rPr lang="zh-CN" altLang="en-US" dirty="0"/>
              <a:t>）。</a:t>
            </a:r>
            <a:endParaRPr lang="en-US"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74</a:t>
            </a:fld>
            <a:endParaRPr lang="zh-CN" altLang="en-US" dirty="0"/>
          </a:p>
        </p:txBody>
      </p:sp>
      <p:sp>
        <p:nvSpPr>
          <p:cNvPr id="4" name="标题 3"/>
          <p:cNvSpPr>
            <a:spLocks noGrp="1"/>
          </p:cNvSpPr>
          <p:nvPr>
            <p:ph type="title"/>
          </p:nvPr>
        </p:nvSpPr>
        <p:spPr>
          <a:xfrm>
            <a:off x="200386" y="313509"/>
            <a:ext cx="6592299" cy="995679"/>
          </a:xfrm>
        </p:spPr>
        <p:txBody>
          <a:bodyPr/>
          <a:lstStyle/>
          <a:p>
            <a:r>
              <a:rPr lang="zh-CN" altLang="en-US" dirty="0"/>
              <a:t>低功耗广域网技术的发展（续）</a:t>
            </a:r>
            <a:endParaRPr lang="en-US" dirty="0"/>
          </a:p>
        </p:txBody>
      </p:sp>
    </p:spTree>
    <p:extLst>
      <p:ext uri="{BB962C8B-B14F-4D97-AF65-F5344CB8AC3E}">
        <p14:creationId xmlns:p14="http://schemas.microsoft.com/office/powerpoint/2010/main" val="12275511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www.lora-alliance.org/portals/0/sli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294" y="4694074"/>
            <a:ext cx="5057412" cy="2027402"/>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idx="1"/>
          </p:nvPr>
        </p:nvSpPr>
        <p:spPr>
          <a:xfrm>
            <a:off x="628650" y="1689101"/>
            <a:ext cx="7886700" cy="5032375"/>
          </a:xfrm>
        </p:spPr>
        <p:txBody>
          <a:bodyPr>
            <a:normAutofit/>
          </a:bodyPr>
          <a:lstStyle/>
          <a:p>
            <a:r>
              <a:rPr lang="en-US" dirty="0"/>
              <a:t>2013</a:t>
            </a:r>
            <a:r>
              <a:rPr lang="zh-CN" altLang="en-US" dirty="0"/>
              <a:t>年，</a:t>
            </a:r>
            <a:r>
              <a:rPr lang="en-US" dirty="0" err="1"/>
              <a:t>Semtech</a:t>
            </a:r>
            <a:r>
              <a:rPr lang="zh-CN" altLang="en-US" dirty="0"/>
              <a:t>公司发布了</a:t>
            </a:r>
            <a:r>
              <a:rPr lang="en-US" dirty="0"/>
              <a:t>SX127x</a:t>
            </a:r>
            <a:r>
              <a:rPr lang="zh-CN" altLang="en-US" dirty="0"/>
              <a:t>系列芯片，</a:t>
            </a:r>
            <a:r>
              <a:rPr lang="en-US" dirty="0" err="1"/>
              <a:t>LoRa</a:t>
            </a:r>
            <a:r>
              <a:rPr lang="zh-CN" altLang="en-US" dirty="0"/>
              <a:t>协议自此登上了无线通信的历史舞台。之后，</a:t>
            </a:r>
            <a:r>
              <a:rPr lang="en-US" dirty="0" err="1"/>
              <a:t>Semtech</a:t>
            </a:r>
            <a:r>
              <a:rPr lang="zh-CN" altLang="en-US" dirty="0"/>
              <a:t>公司发起成立的</a:t>
            </a:r>
            <a:r>
              <a:rPr lang="en-US" dirty="0" err="1"/>
              <a:t>LoRa</a:t>
            </a:r>
            <a:r>
              <a:rPr lang="zh-CN" altLang="en-US" dirty="0"/>
              <a:t>联盟负责协议的推广和应用等工作，为</a:t>
            </a:r>
            <a:r>
              <a:rPr lang="en-US" dirty="0" err="1"/>
              <a:t>LoRa</a:t>
            </a:r>
            <a:r>
              <a:rPr lang="zh-CN" altLang="en-US" dirty="0"/>
              <a:t>的后续发展提供了有效的保障和强大的助推力。</a:t>
            </a:r>
            <a:endParaRPr lang="en-US" altLang="zh-CN" dirty="0"/>
          </a:p>
          <a:p>
            <a:r>
              <a:rPr lang="en-US" altLang="zh-CN" dirty="0"/>
              <a:t>2016</a:t>
            </a:r>
            <a:r>
              <a:rPr lang="zh-CN" altLang="en-US" dirty="0"/>
              <a:t>年，荷兰电信运营公司</a:t>
            </a:r>
            <a:r>
              <a:rPr lang="en-US" dirty="0"/>
              <a:t>KPN</a:t>
            </a:r>
            <a:r>
              <a:rPr lang="zh-CN" altLang="en-US" dirty="0"/>
              <a:t>宣布，荷兰已经成为世界上第一个推出全国性</a:t>
            </a:r>
            <a:r>
              <a:rPr lang="en-US" dirty="0" err="1"/>
              <a:t>LoRa</a:t>
            </a:r>
            <a:r>
              <a:rPr lang="zh-CN" altLang="en-US" dirty="0"/>
              <a:t>物联网应用网络的国家。</a:t>
            </a:r>
            <a:endParaRPr lang="en-US" altLang="zh-CN" dirty="0"/>
          </a:p>
          <a:p>
            <a:r>
              <a:rPr lang="zh-CN" altLang="en-US" dirty="0"/>
              <a:t>包括中兴在内的多家相关企业加入</a:t>
            </a:r>
            <a:r>
              <a:rPr lang="en-US" dirty="0" err="1"/>
              <a:t>LoRa</a:t>
            </a:r>
            <a:r>
              <a:rPr lang="zh-CN" altLang="en-US" dirty="0"/>
              <a:t>联盟，进一步推动</a:t>
            </a:r>
            <a:r>
              <a:rPr lang="en-US" dirty="0" err="1"/>
              <a:t>LoRa</a:t>
            </a:r>
            <a:r>
              <a:rPr lang="zh-CN" altLang="en-US" dirty="0"/>
              <a:t>协议、芯片和应用平台的发展。</a:t>
            </a:r>
            <a:endParaRPr lang="en-US" dirty="0"/>
          </a:p>
          <a:p>
            <a:pPr marL="0" indent="0">
              <a:buNone/>
            </a:pPr>
            <a:endParaRPr lang="en-US" dirty="0"/>
          </a:p>
          <a:p>
            <a:pPr lvl="1"/>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75</a:t>
            </a:fld>
            <a:endParaRPr lang="zh-CN" altLang="en-US" dirty="0"/>
          </a:p>
        </p:txBody>
      </p:sp>
      <p:sp>
        <p:nvSpPr>
          <p:cNvPr id="4" name="标题 3"/>
          <p:cNvSpPr>
            <a:spLocks noGrp="1"/>
          </p:cNvSpPr>
          <p:nvPr>
            <p:ph type="title"/>
          </p:nvPr>
        </p:nvSpPr>
        <p:spPr/>
        <p:txBody>
          <a:bodyPr/>
          <a:lstStyle/>
          <a:p>
            <a:r>
              <a:rPr lang="en-US" dirty="0" err="1"/>
              <a:t>LoRa</a:t>
            </a:r>
            <a:r>
              <a:rPr lang="zh-CN" altLang="en-US" dirty="0"/>
              <a:t>协议</a:t>
            </a:r>
            <a:endParaRPr lang="en-US" dirty="0"/>
          </a:p>
        </p:txBody>
      </p:sp>
    </p:spTree>
    <p:extLst>
      <p:ext uri="{BB962C8B-B14F-4D97-AF65-F5344CB8AC3E}">
        <p14:creationId xmlns:p14="http://schemas.microsoft.com/office/powerpoint/2010/main" val="36129838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503CE10-F9D3-4072-A615-6A95AA0B7B65}" type="slidenum">
              <a:rPr lang="zh-CN" altLang="en-US" smtClean="0"/>
              <a:t>76</a:t>
            </a:fld>
            <a:endParaRPr lang="zh-CN" altLang="en-US" dirty="0"/>
          </a:p>
        </p:txBody>
      </p:sp>
      <p:sp>
        <p:nvSpPr>
          <p:cNvPr id="4" name="标题 3"/>
          <p:cNvSpPr>
            <a:spLocks noGrp="1"/>
          </p:cNvSpPr>
          <p:nvPr>
            <p:ph type="title"/>
          </p:nvPr>
        </p:nvSpPr>
        <p:spPr>
          <a:xfrm>
            <a:off x="644524" y="304800"/>
            <a:ext cx="6513922" cy="995679"/>
          </a:xfrm>
        </p:spPr>
        <p:txBody>
          <a:bodyPr/>
          <a:lstStyle/>
          <a:p>
            <a:r>
              <a:rPr lang="en-US" dirty="0" err="1"/>
              <a:t>LoRa</a:t>
            </a:r>
            <a:r>
              <a:rPr lang="zh-CN" altLang="en-US" dirty="0"/>
              <a:t>芯片与</a:t>
            </a:r>
            <a:r>
              <a:rPr lang="en-US" altLang="zh-CN" dirty="0"/>
              <a:t>ZigBee</a:t>
            </a:r>
            <a:r>
              <a:rPr lang="zh-CN" altLang="en-US" dirty="0"/>
              <a:t>芯片</a:t>
            </a:r>
            <a:br>
              <a:rPr lang="en-US" altLang="zh-CN" dirty="0"/>
            </a:br>
            <a:r>
              <a:rPr lang="en-US" altLang="zh-CN" dirty="0"/>
              <a:t>					</a:t>
            </a:r>
            <a:r>
              <a:rPr lang="zh-CN" altLang="en-US" dirty="0"/>
              <a:t>的对比</a:t>
            </a:r>
            <a:endParaRPr lang="en-US" dirty="0"/>
          </a:p>
        </p:txBody>
      </p:sp>
      <p:graphicFrame>
        <p:nvGraphicFramePr>
          <p:cNvPr id="5" name="表格 4"/>
          <p:cNvGraphicFramePr>
            <a:graphicFrameLocks noGrp="1"/>
          </p:cNvGraphicFramePr>
          <p:nvPr>
            <p:extLst>
              <p:ext uri="{D42A27DB-BD31-4B8C-83A1-F6EECF244321}">
                <p14:modId xmlns:p14="http://schemas.microsoft.com/office/powerpoint/2010/main" val="3400888746"/>
              </p:ext>
            </p:extLst>
          </p:nvPr>
        </p:nvGraphicFramePr>
        <p:xfrm>
          <a:off x="545373" y="2163225"/>
          <a:ext cx="8036922" cy="3701999"/>
        </p:xfrm>
        <a:graphic>
          <a:graphicData uri="http://schemas.openxmlformats.org/drawingml/2006/table">
            <a:tbl>
              <a:tblPr firstRow="1" bandRow="1">
                <a:tableStyleId>{5C22544A-7EE6-4342-B048-85BDC9FD1C3A}</a:tableStyleId>
              </a:tblPr>
              <a:tblGrid>
                <a:gridCol w="2678974">
                  <a:extLst>
                    <a:ext uri="{9D8B030D-6E8A-4147-A177-3AD203B41FA5}">
                      <a16:colId xmlns:a16="http://schemas.microsoft.com/office/drawing/2014/main" val="20000"/>
                    </a:ext>
                  </a:extLst>
                </a:gridCol>
                <a:gridCol w="2678974">
                  <a:extLst>
                    <a:ext uri="{9D8B030D-6E8A-4147-A177-3AD203B41FA5}">
                      <a16:colId xmlns:a16="http://schemas.microsoft.com/office/drawing/2014/main" val="20001"/>
                    </a:ext>
                  </a:extLst>
                </a:gridCol>
                <a:gridCol w="2678974">
                  <a:extLst>
                    <a:ext uri="{9D8B030D-6E8A-4147-A177-3AD203B41FA5}">
                      <a16:colId xmlns:a16="http://schemas.microsoft.com/office/drawing/2014/main" val="20002"/>
                    </a:ext>
                  </a:extLst>
                </a:gridCol>
              </a:tblGrid>
              <a:tr h="334950">
                <a:tc>
                  <a:txBody>
                    <a:bodyPr/>
                    <a:lstStyle/>
                    <a:p>
                      <a:pPr marL="0" marR="0" indent="0" algn="ctr" defTabSz="914400" rtl="0" eaLnBrk="1" latinLnBrk="0" hangingPunct="1">
                        <a:lnSpc>
                          <a:spcPct val="100000"/>
                        </a:lnSpc>
                        <a:spcBef>
                          <a:spcPts val="0"/>
                        </a:spcBef>
                        <a:spcAft>
                          <a:spcPts val="0"/>
                        </a:spcAft>
                      </a:pPr>
                      <a:r>
                        <a:rPr lang="zh-CN" sz="2000" kern="1200" dirty="0">
                          <a:solidFill>
                            <a:schemeClr val="bg1"/>
                          </a:solidFill>
                          <a:latin typeface="微软雅黑" panose="020B0503020204020204" pitchFamily="34" charset="-122"/>
                          <a:ea typeface="微软雅黑" panose="020B0503020204020204" pitchFamily="34" charset="-122"/>
                          <a:cs typeface="+mn-cs"/>
                        </a:rPr>
                        <a:t>协议</a:t>
                      </a:r>
                      <a:endParaRPr lang="en-US" sz="200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defTabSz="914400" rtl="0" eaLnBrk="1" latinLnBrk="0" hangingPunct="1">
                        <a:lnSpc>
                          <a:spcPct val="100000"/>
                        </a:lnSpc>
                        <a:spcBef>
                          <a:spcPts val="0"/>
                        </a:spcBef>
                        <a:spcAft>
                          <a:spcPts val="0"/>
                        </a:spcAft>
                      </a:pPr>
                      <a:r>
                        <a:rPr lang="en-US" sz="2000" kern="1200" dirty="0">
                          <a:solidFill>
                            <a:schemeClr val="bg1"/>
                          </a:solidFill>
                          <a:latin typeface="微软雅黑" panose="020B0503020204020204" pitchFamily="34" charset="-122"/>
                          <a:ea typeface="微软雅黑" panose="020B0503020204020204" pitchFamily="34" charset="-122"/>
                          <a:cs typeface="+mn-cs"/>
                        </a:rPr>
                        <a:t>ZigBee</a:t>
                      </a:r>
                    </a:p>
                  </a:txBody>
                  <a:tcPr marL="68580" marR="68580" marT="0" marB="0" anchor="ctr"/>
                </a:tc>
                <a:tc>
                  <a:txBody>
                    <a:bodyPr/>
                    <a:lstStyle/>
                    <a:p>
                      <a:pPr marL="0" marR="0" indent="0" algn="ctr" defTabSz="914400" rtl="0" eaLnBrk="1" latinLnBrk="0" hangingPunct="1">
                        <a:lnSpc>
                          <a:spcPct val="100000"/>
                        </a:lnSpc>
                        <a:spcBef>
                          <a:spcPts val="0"/>
                        </a:spcBef>
                        <a:spcAft>
                          <a:spcPts val="0"/>
                        </a:spcAft>
                      </a:pPr>
                      <a:r>
                        <a:rPr lang="en-US" sz="2000" kern="1200" dirty="0" err="1">
                          <a:solidFill>
                            <a:schemeClr val="bg1"/>
                          </a:solidFill>
                          <a:latin typeface="微软雅黑" panose="020B0503020204020204" pitchFamily="34" charset="-122"/>
                          <a:ea typeface="微软雅黑" panose="020B0503020204020204" pitchFamily="34" charset="-122"/>
                          <a:cs typeface="+mn-cs"/>
                        </a:rPr>
                        <a:t>LoRa</a:t>
                      </a:r>
                      <a:endParaRPr lang="en-US" sz="2000" kern="1200" dirty="0">
                        <a:solidFill>
                          <a:schemeClr val="bg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0"/>
                  </a:ext>
                </a:extLst>
              </a:tr>
              <a:tr h="456947">
                <a:tc>
                  <a:txBody>
                    <a:bodyPr/>
                    <a:lstStyle/>
                    <a:p>
                      <a:pPr marL="0" marR="0" indent="0" algn="ctr">
                        <a:lnSpc>
                          <a:spcPct val="100000"/>
                        </a:lnSpc>
                        <a:spcBef>
                          <a:spcPts val="0"/>
                        </a:spcBef>
                        <a:spcAft>
                          <a:spcPts val="0"/>
                        </a:spcAft>
                      </a:pPr>
                      <a:r>
                        <a:rPr lang="zh-CN" sz="1800" kern="1200" dirty="0">
                          <a:solidFill>
                            <a:schemeClr val="tx1"/>
                          </a:solidFill>
                          <a:latin typeface="微软雅黑" panose="020B0503020204020204" pitchFamily="34" charset="-122"/>
                          <a:ea typeface="微软雅黑" panose="020B0503020204020204" pitchFamily="34" charset="-122"/>
                          <a:cs typeface="+mn-cs"/>
                        </a:rPr>
                        <a:t>芯片</a:t>
                      </a:r>
                      <a:endParaRPr 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a:solidFill>
                            <a:schemeClr val="tx1"/>
                          </a:solidFill>
                          <a:latin typeface="微软雅黑" panose="020B0503020204020204" pitchFamily="34" charset="-122"/>
                          <a:ea typeface="微软雅黑" panose="020B0503020204020204" pitchFamily="34" charset="-122"/>
                          <a:cs typeface="+mn-cs"/>
                        </a:rPr>
                        <a:t>CC2420</a:t>
                      </a:r>
                      <a:r>
                        <a:rPr lang="zh-CN" sz="1800" kern="1200">
                          <a:solidFill>
                            <a:schemeClr val="tx1"/>
                          </a:solidFill>
                          <a:latin typeface="微软雅黑" panose="020B0503020204020204" pitchFamily="34" charset="-122"/>
                          <a:ea typeface="微软雅黑" panose="020B0503020204020204" pitchFamily="34" charset="-122"/>
                          <a:cs typeface="+mn-cs"/>
                        </a:rPr>
                        <a:t>（</a:t>
                      </a:r>
                      <a:r>
                        <a:rPr lang="en-US" sz="1800" kern="1200">
                          <a:solidFill>
                            <a:schemeClr val="tx1"/>
                          </a:solidFill>
                          <a:latin typeface="微软雅黑" panose="020B0503020204020204" pitchFamily="34" charset="-122"/>
                          <a:ea typeface="微软雅黑" panose="020B0503020204020204" pitchFamily="34" charset="-122"/>
                          <a:cs typeface="+mn-cs"/>
                        </a:rPr>
                        <a:t>TI</a:t>
                      </a:r>
                      <a:r>
                        <a:rPr lang="zh-CN" sz="1800" kern="1200">
                          <a:solidFill>
                            <a:schemeClr val="tx1"/>
                          </a:solidFill>
                          <a:latin typeface="微软雅黑" panose="020B0503020204020204" pitchFamily="34" charset="-122"/>
                          <a:ea typeface="微软雅黑" panose="020B0503020204020204" pitchFamily="34" charset="-122"/>
                          <a:cs typeface="+mn-cs"/>
                        </a:rPr>
                        <a:t>）</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a:solidFill>
                            <a:schemeClr val="tx1"/>
                          </a:solidFill>
                          <a:latin typeface="微软雅黑" panose="020B0503020204020204" pitchFamily="34" charset="-122"/>
                          <a:ea typeface="微软雅黑" panose="020B0503020204020204" pitchFamily="34" charset="-122"/>
                          <a:cs typeface="+mn-cs"/>
                        </a:rPr>
                        <a:t>SX127x</a:t>
                      </a:r>
                      <a:r>
                        <a:rPr lang="zh-CN" sz="1800" kern="1200">
                          <a:solidFill>
                            <a:schemeClr val="tx1"/>
                          </a:solidFill>
                          <a:latin typeface="微软雅黑" panose="020B0503020204020204" pitchFamily="34" charset="-122"/>
                          <a:ea typeface="微软雅黑" panose="020B0503020204020204" pitchFamily="34" charset="-122"/>
                          <a:cs typeface="+mn-cs"/>
                        </a:rPr>
                        <a:t>（</a:t>
                      </a:r>
                      <a:r>
                        <a:rPr lang="en-US" sz="1800" kern="1200">
                          <a:solidFill>
                            <a:schemeClr val="tx1"/>
                          </a:solidFill>
                          <a:latin typeface="微软雅黑" panose="020B0503020204020204" pitchFamily="34" charset="-122"/>
                          <a:ea typeface="微软雅黑" panose="020B0503020204020204" pitchFamily="34" charset="-122"/>
                          <a:cs typeface="+mn-cs"/>
                        </a:rPr>
                        <a:t>SemTech</a:t>
                      </a:r>
                      <a:r>
                        <a:rPr lang="zh-CN" sz="1800" kern="1200">
                          <a:solidFill>
                            <a:schemeClr val="tx1"/>
                          </a:solidFill>
                          <a:latin typeface="微软雅黑" panose="020B0503020204020204" pitchFamily="34" charset="-122"/>
                          <a:ea typeface="微软雅黑" panose="020B0503020204020204" pitchFamily="34" charset="-122"/>
                          <a:cs typeface="+mn-cs"/>
                        </a:rPr>
                        <a:t>）</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1"/>
                  </a:ext>
                </a:extLst>
              </a:tr>
              <a:tr h="334950">
                <a:tc>
                  <a:txBody>
                    <a:bodyPr/>
                    <a:lstStyle/>
                    <a:p>
                      <a:pPr marL="0" marR="0" indent="0" algn="ctr">
                        <a:lnSpc>
                          <a:spcPct val="100000"/>
                        </a:lnSpc>
                        <a:spcBef>
                          <a:spcPts val="0"/>
                        </a:spcBef>
                        <a:spcAft>
                          <a:spcPts val="0"/>
                        </a:spcAft>
                      </a:pPr>
                      <a:r>
                        <a:rPr lang="zh-CN" sz="1800" kern="1200" dirty="0">
                          <a:solidFill>
                            <a:schemeClr val="tx1"/>
                          </a:solidFill>
                          <a:latin typeface="微软雅黑" panose="020B0503020204020204" pitchFamily="34" charset="-122"/>
                          <a:ea typeface="微软雅黑" panose="020B0503020204020204" pitchFamily="34" charset="-122"/>
                          <a:cs typeface="+mn-cs"/>
                        </a:rPr>
                        <a:t>发射功率</a:t>
                      </a:r>
                      <a:endParaRPr 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a:solidFill>
                            <a:schemeClr val="tx1"/>
                          </a:solidFill>
                          <a:latin typeface="微软雅黑" panose="020B0503020204020204" pitchFamily="34" charset="-122"/>
                          <a:ea typeface="微软雅黑" panose="020B0503020204020204" pitchFamily="34" charset="-122"/>
                          <a:cs typeface="+mn-cs"/>
                        </a:rPr>
                        <a:t>0dBm</a:t>
                      </a:r>
                      <a:r>
                        <a:rPr lang="zh-CN" sz="1800" kern="1200">
                          <a:solidFill>
                            <a:schemeClr val="tx1"/>
                          </a:solidFill>
                          <a:latin typeface="微软雅黑" panose="020B0503020204020204" pitchFamily="34" charset="-122"/>
                          <a:ea typeface="微软雅黑" panose="020B0503020204020204" pitchFamily="34" charset="-122"/>
                          <a:cs typeface="+mn-cs"/>
                        </a:rPr>
                        <a:t>（</a:t>
                      </a:r>
                      <a:r>
                        <a:rPr lang="en-US" sz="1800" kern="1200">
                          <a:solidFill>
                            <a:schemeClr val="tx1"/>
                          </a:solidFill>
                          <a:latin typeface="微软雅黑" panose="020B0503020204020204" pitchFamily="34" charset="-122"/>
                          <a:ea typeface="微软雅黑" panose="020B0503020204020204" pitchFamily="34" charset="-122"/>
                          <a:cs typeface="+mn-cs"/>
                        </a:rPr>
                        <a:t>1mW</a:t>
                      </a:r>
                      <a:r>
                        <a:rPr lang="zh-CN" sz="1800" kern="1200">
                          <a:solidFill>
                            <a:schemeClr val="tx1"/>
                          </a:solidFill>
                          <a:latin typeface="微软雅黑" panose="020B0503020204020204" pitchFamily="34" charset="-122"/>
                          <a:ea typeface="微软雅黑" panose="020B0503020204020204" pitchFamily="34" charset="-122"/>
                          <a:cs typeface="+mn-cs"/>
                        </a:rPr>
                        <a:t>）</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dirty="0">
                          <a:solidFill>
                            <a:schemeClr val="tx1"/>
                          </a:solidFill>
                          <a:latin typeface="微软雅黑" panose="020B0503020204020204" pitchFamily="34" charset="-122"/>
                          <a:ea typeface="微软雅黑" panose="020B0503020204020204" pitchFamily="34" charset="-122"/>
                          <a:cs typeface="+mn-cs"/>
                        </a:rPr>
                        <a:t>20dBm</a:t>
                      </a:r>
                      <a:r>
                        <a:rPr lang="zh-CN" sz="1800" kern="1200" dirty="0">
                          <a:solidFill>
                            <a:schemeClr val="tx1"/>
                          </a:solidFill>
                          <a:latin typeface="微软雅黑" panose="020B0503020204020204" pitchFamily="34" charset="-122"/>
                          <a:ea typeface="微软雅黑" panose="020B0503020204020204" pitchFamily="34" charset="-122"/>
                          <a:cs typeface="+mn-cs"/>
                        </a:rPr>
                        <a:t>（</a:t>
                      </a:r>
                      <a:r>
                        <a:rPr lang="en-US" sz="1800" kern="1200" dirty="0">
                          <a:solidFill>
                            <a:schemeClr val="tx1"/>
                          </a:solidFill>
                          <a:latin typeface="微软雅黑" panose="020B0503020204020204" pitchFamily="34" charset="-122"/>
                          <a:ea typeface="微软雅黑" panose="020B0503020204020204" pitchFamily="34" charset="-122"/>
                          <a:cs typeface="+mn-cs"/>
                        </a:rPr>
                        <a:t>100mW</a:t>
                      </a:r>
                      <a:r>
                        <a:rPr lang="zh-CN" sz="1800" kern="1200" dirty="0">
                          <a:solidFill>
                            <a:schemeClr val="tx1"/>
                          </a:solidFill>
                          <a:latin typeface="微软雅黑" panose="020B0503020204020204" pitchFamily="34" charset="-122"/>
                          <a:ea typeface="微软雅黑" panose="020B0503020204020204" pitchFamily="34" charset="-122"/>
                          <a:cs typeface="+mn-cs"/>
                        </a:rPr>
                        <a:t>）</a:t>
                      </a:r>
                      <a:endParaRPr 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2"/>
                  </a:ext>
                </a:extLst>
              </a:tr>
              <a:tr h="334950">
                <a:tc>
                  <a:txBody>
                    <a:bodyPr/>
                    <a:lstStyle/>
                    <a:p>
                      <a:pPr marL="0" marR="0" indent="0" algn="ctr">
                        <a:lnSpc>
                          <a:spcPct val="100000"/>
                        </a:lnSpc>
                        <a:spcBef>
                          <a:spcPts val="0"/>
                        </a:spcBef>
                        <a:spcAft>
                          <a:spcPts val="0"/>
                        </a:spcAft>
                      </a:pPr>
                      <a:r>
                        <a:rPr lang="zh-CN" sz="1800" kern="1200" dirty="0">
                          <a:solidFill>
                            <a:schemeClr val="tx1"/>
                          </a:solidFill>
                          <a:latin typeface="微软雅黑" panose="020B0503020204020204" pitchFamily="34" charset="-122"/>
                          <a:ea typeface="微软雅黑" panose="020B0503020204020204" pitchFamily="34" charset="-122"/>
                          <a:cs typeface="+mn-cs"/>
                        </a:rPr>
                        <a:t>传输距离</a:t>
                      </a:r>
                      <a:endParaRPr 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a:solidFill>
                            <a:schemeClr val="tx1"/>
                          </a:solidFill>
                          <a:latin typeface="微软雅黑" panose="020B0503020204020204" pitchFamily="34" charset="-122"/>
                          <a:ea typeface="微软雅黑" panose="020B0503020204020204" pitchFamily="34" charset="-122"/>
                          <a:cs typeface="+mn-cs"/>
                        </a:rPr>
                        <a:t>100</a:t>
                      </a:r>
                      <a:r>
                        <a:rPr lang="zh-CN" sz="1800" kern="1200">
                          <a:solidFill>
                            <a:schemeClr val="tx1"/>
                          </a:solidFill>
                          <a:latin typeface="微软雅黑" panose="020B0503020204020204" pitchFamily="34" charset="-122"/>
                          <a:ea typeface="微软雅黑" panose="020B0503020204020204" pitchFamily="34" charset="-122"/>
                          <a:cs typeface="+mn-cs"/>
                        </a:rPr>
                        <a:t>～</a:t>
                      </a:r>
                      <a:r>
                        <a:rPr lang="en-US" sz="1800" kern="1200">
                          <a:solidFill>
                            <a:schemeClr val="tx1"/>
                          </a:solidFill>
                          <a:latin typeface="微软雅黑" panose="020B0503020204020204" pitchFamily="34" charset="-122"/>
                          <a:ea typeface="微软雅黑" panose="020B0503020204020204" pitchFamily="34" charset="-122"/>
                          <a:cs typeface="+mn-cs"/>
                        </a:rPr>
                        <a:t>300m</a:t>
                      </a:r>
                    </a:p>
                  </a:txBody>
                  <a:tcPr marL="68580" marR="68580" marT="0" marB="0" anchor="ctr"/>
                </a:tc>
                <a:tc>
                  <a:txBody>
                    <a:bodyPr/>
                    <a:lstStyle/>
                    <a:p>
                      <a:pPr marL="0" marR="0" indent="0" algn="ctr">
                        <a:lnSpc>
                          <a:spcPct val="100000"/>
                        </a:lnSpc>
                        <a:spcBef>
                          <a:spcPts val="0"/>
                        </a:spcBef>
                        <a:spcAft>
                          <a:spcPts val="0"/>
                        </a:spcAft>
                      </a:pPr>
                      <a:r>
                        <a:rPr lang="zh-CN" sz="1800" kern="1200">
                          <a:solidFill>
                            <a:schemeClr val="tx1"/>
                          </a:solidFill>
                          <a:latin typeface="微软雅黑" panose="020B0503020204020204" pitchFamily="34" charset="-122"/>
                          <a:ea typeface="微软雅黑" panose="020B0503020204020204" pitchFamily="34" charset="-122"/>
                          <a:cs typeface="+mn-cs"/>
                        </a:rPr>
                        <a:t>最高</a:t>
                      </a:r>
                      <a:r>
                        <a:rPr lang="en-US" sz="1800" kern="1200">
                          <a:solidFill>
                            <a:schemeClr val="tx1"/>
                          </a:solidFill>
                          <a:latin typeface="微软雅黑" panose="020B0503020204020204" pitchFamily="34" charset="-122"/>
                          <a:ea typeface="微软雅黑" panose="020B0503020204020204" pitchFamily="34" charset="-122"/>
                          <a:cs typeface="+mn-cs"/>
                        </a:rPr>
                        <a:t>3km</a:t>
                      </a:r>
                    </a:p>
                  </a:txBody>
                  <a:tcPr marL="68580" marR="68580" marT="0" marB="0" anchor="ctr"/>
                </a:tc>
                <a:extLst>
                  <a:ext uri="{0D108BD9-81ED-4DB2-BD59-A6C34878D82A}">
                    <a16:rowId xmlns:a16="http://schemas.microsoft.com/office/drawing/2014/main" val="10003"/>
                  </a:ext>
                </a:extLst>
              </a:tr>
              <a:tr h="427934">
                <a:tc>
                  <a:txBody>
                    <a:bodyPr/>
                    <a:lstStyle/>
                    <a:p>
                      <a:pPr marL="0" marR="0" indent="0" algn="ctr">
                        <a:lnSpc>
                          <a:spcPct val="100000"/>
                        </a:lnSpc>
                        <a:spcBef>
                          <a:spcPts val="0"/>
                        </a:spcBef>
                        <a:spcAft>
                          <a:spcPts val="0"/>
                        </a:spcAft>
                      </a:pPr>
                      <a:r>
                        <a:rPr lang="zh-CN" sz="1800" kern="1200">
                          <a:solidFill>
                            <a:schemeClr val="tx1"/>
                          </a:solidFill>
                          <a:latin typeface="微软雅黑" panose="020B0503020204020204" pitchFamily="34" charset="-122"/>
                          <a:ea typeface="微软雅黑" panose="020B0503020204020204" pitchFamily="34" charset="-122"/>
                          <a:cs typeface="+mn-cs"/>
                        </a:rPr>
                        <a:t>调制方式</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dirty="0">
                          <a:solidFill>
                            <a:schemeClr val="tx1"/>
                          </a:solidFill>
                          <a:latin typeface="微软雅黑" panose="020B0503020204020204" pitchFamily="34" charset="-122"/>
                          <a:ea typeface="微软雅黑" panose="020B0503020204020204" pitchFamily="34" charset="-122"/>
                          <a:cs typeface="+mn-cs"/>
                        </a:rPr>
                        <a:t>DSSS</a:t>
                      </a:r>
                    </a:p>
                  </a:txBody>
                  <a:tcPr marL="68580" marR="68580" marT="0" marB="0" anchor="ctr"/>
                </a:tc>
                <a:tc>
                  <a:txBody>
                    <a:bodyPr/>
                    <a:lstStyle/>
                    <a:p>
                      <a:pPr marL="0" marR="0" indent="0" algn="ctr">
                        <a:lnSpc>
                          <a:spcPct val="100000"/>
                        </a:lnSpc>
                        <a:spcBef>
                          <a:spcPts val="0"/>
                        </a:spcBef>
                        <a:spcAft>
                          <a:spcPts val="0"/>
                        </a:spcAft>
                      </a:pPr>
                      <a:r>
                        <a:rPr lang="en-US" sz="1800" kern="1200">
                          <a:solidFill>
                            <a:schemeClr val="tx1"/>
                          </a:solidFill>
                          <a:latin typeface="微软雅黑" panose="020B0503020204020204" pitchFamily="34" charset="-122"/>
                          <a:ea typeface="微软雅黑" panose="020B0503020204020204" pitchFamily="34" charset="-122"/>
                          <a:cs typeface="+mn-cs"/>
                        </a:rPr>
                        <a:t>CSS</a:t>
                      </a:r>
                    </a:p>
                  </a:txBody>
                  <a:tcPr marL="68580" marR="68580" marT="0" marB="0" anchor="ctr"/>
                </a:tc>
                <a:extLst>
                  <a:ext uri="{0D108BD9-81ED-4DB2-BD59-A6C34878D82A}">
                    <a16:rowId xmlns:a16="http://schemas.microsoft.com/office/drawing/2014/main" val="10004"/>
                  </a:ext>
                </a:extLst>
              </a:tr>
              <a:tr h="334950">
                <a:tc>
                  <a:txBody>
                    <a:bodyPr/>
                    <a:lstStyle/>
                    <a:p>
                      <a:pPr marL="0" marR="0" indent="0" algn="ctr">
                        <a:lnSpc>
                          <a:spcPct val="100000"/>
                        </a:lnSpc>
                        <a:spcBef>
                          <a:spcPts val="0"/>
                        </a:spcBef>
                        <a:spcAft>
                          <a:spcPts val="0"/>
                        </a:spcAft>
                      </a:pPr>
                      <a:r>
                        <a:rPr lang="zh-CN" sz="1800" kern="1200">
                          <a:solidFill>
                            <a:schemeClr val="tx1"/>
                          </a:solidFill>
                          <a:latin typeface="微软雅黑" panose="020B0503020204020204" pitchFamily="34" charset="-122"/>
                          <a:ea typeface="微软雅黑" panose="020B0503020204020204" pitchFamily="34" charset="-122"/>
                          <a:cs typeface="+mn-cs"/>
                        </a:rPr>
                        <a:t>带宽</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a:solidFill>
                            <a:schemeClr val="tx1"/>
                          </a:solidFill>
                          <a:latin typeface="微软雅黑" panose="020B0503020204020204" pitchFamily="34" charset="-122"/>
                          <a:ea typeface="微软雅黑" panose="020B0503020204020204" pitchFamily="34" charset="-122"/>
                          <a:cs typeface="+mn-cs"/>
                        </a:rPr>
                        <a:t>250kbps</a:t>
                      </a:r>
                    </a:p>
                  </a:txBody>
                  <a:tcPr marL="68580" marR="68580" marT="0" marB="0" anchor="ctr"/>
                </a:tc>
                <a:tc>
                  <a:txBody>
                    <a:bodyPr/>
                    <a:lstStyle/>
                    <a:p>
                      <a:pPr marL="0" marR="0" indent="0" algn="ctr">
                        <a:lnSpc>
                          <a:spcPct val="100000"/>
                        </a:lnSpc>
                        <a:spcBef>
                          <a:spcPts val="0"/>
                        </a:spcBef>
                        <a:spcAft>
                          <a:spcPts val="0"/>
                        </a:spcAft>
                      </a:pPr>
                      <a:r>
                        <a:rPr lang="en-US" sz="1800" kern="1200" dirty="0">
                          <a:solidFill>
                            <a:schemeClr val="tx1"/>
                          </a:solidFill>
                          <a:latin typeface="微软雅黑" panose="020B0503020204020204" pitchFamily="34" charset="-122"/>
                          <a:ea typeface="微软雅黑" panose="020B0503020204020204" pitchFamily="34" charset="-122"/>
                          <a:cs typeface="+mn-cs"/>
                        </a:rPr>
                        <a:t>0.3</a:t>
                      </a:r>
                      <a:r>
                        <a:rPr lang="zh-CN" sz="1800" kern="1200" dirty="0">
                          <a:solidFill>
                            <a:schemeClr val="tx1"/>
                          </a:solidFill>
                          <a:latin typeface="微软雅黑" panose="020B0503020204020204" pitchFamily="34" charset="-122"/>
                          <a:ea typeface="微软雅黑" panose="020B0503020204020204" pitchFamily="34" charset="-122"/>
                          <a:cs typeface="+mn-cs"/>
                        </a:rPr>
                        <a:t>～</a:t>
                      </a:r>
                      <a:r>
                        <a:rPr lang="en-US" sz="1800" kern="1200" dirty="0">
                          <a:solidFill>
                            <a:schemeClr val="tx1"/>
                          </a:solidFill>
                          <a:latin typeface="微软雅黑" panose="020B0503020204020204" pitchFamily="34" charset="-122"/>
                          <a:ea typeface="微软雅黑" panose="020B0503020204020204" pitchFamily="34" charset="-122"/>
                          <a:cs typeface="+mn-cs"/>
                        </a:rPr>
                        <a:t>22kbps</a:t>
                      </a:r>
                    </a:p>
                  </a:txBody>
                  <a:tcPr marL="68580" marR="68580" marT="0" marB="0" anchor="ctr"/>
                </a:tc>
                <a:extLst>
                  <a:ext uri="{0D108BD9-81ED-4DB2-BD59-A6C34878D82A}">
                    <a16:rowId xmlns:a16="http://schemas.microsoft.com/office/drawing/2014/main" val="10005"/>
                  </a:ext>
                </a:extLst>
              </a:tr>
              <a:tr h="334950">
                <a:tc>
                  <a:txBody>
                    <a:bodyPr/>
                    <a:lstStyle/>
                    <a:p>
                      <a:pPr marL="0" marR="0" indent="0" algn="ctr">
                        <a:lnSpc>
                          <a:spcPct val="100000"/>
                        </a:lnSpc>
                        <a:spcBef>
                          <a:spcPts val="0"/>
                        </a:spcBef>
                        <a:spcAft>
                          <a:spcPts val="0"/>
                        </a:spcAft>
                      </a:pPr>
                      <a:r>
                        <a:rPr lang="zh-CN" sz="1800" kern="1200" dirty="0">
                          <a:solidFill>
                            <a:schemeClr val="tx1"/>
                          </a:solidFill>
                          <a:latin typeface="微软雅黑" panose="020B0503020204020204" pitchFamily="34" charset="-122"/>
                          <a:ea typeface="微软雅黑" panose="020B0503020204020204" pitchFamily="34" charset="-122"/>
                          <a:cs typeface="+mn-cs"/>
                        </a:rPr>
                        <a:t>单个包长</a:t>
                      </a:r>
                      <a:endParaRPr 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a:solidFill>
                            <a:schemeClr val="tx1"/>
                          </a:solidFill>
                          <a:latin typeface="微软雅黑" panose="020B0503020204020204" pitchFamily="34" charset="-122"/>
                          <a:ea typeface="微软雅黑" panose="020B0503020204020204" pitchFamily="34" charset="-122"/>
                          <a:cs typeface="+mn-cs"/>
                        </a:rPr>
                        <a:t>128</a:t>
                      </a:r>
                      <a:r>
                        <a:rPr lang="zh-CN" sz="1800" kern="1200">
                          <a:solidFill>
                            <a:schemeClr val="tx1"/>
                          </a:solidFill>
                          <a:latin typeface="微软雅黑" panose="020B0503020204020204" pitchFamily="34" charset="-122"/>
                          <a:ea typeface="微软雅黑" panose="020B0503020204020204" pitchFamily="34" charset="-122"/>
                          <a:cs typeface="+mn-cs"/>
                        </a:rPr>
                        <a:t>字节</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dirty="0">
                          <a:solidFill>
                            <a:schemeClr val="tx1"/>
                          </a:solidFill>
                          <a:latin typeface="微软雅黑" panose="020B0503020204020204" pitchFamily="34" charset="-122"/>
                          <a:ea typeface="微软雅黑" panose="020B0503020204020204" pitchFamily="34" charset="-122"/>
                          <a:cs typeface="+mn-cs"/>
                        </a:rPr>
                        <a:t>256</a:t>
                      </a:r>
                      <a:r>
                        <a:rPr lang="zh-CN" sz="1800" kern="1200" dirty="0">
                          <a:solidFill>
                            <a:schemeClr val="tx1"/>
                          </a:solidFill>
                          <a:latin typeface="微软雅黑" panose="020B0503020204020204" pitchFamily="34" charset="-122"/>
                          <a:ea typeface="微软雅黑" panose="020B0503020204020204" pitchFamily="34" charset="-122"/>
                          <a:cs typeface="+mn-cs"/>
                        </a:rPr>
                        <a:t>字节</a:t>
                      </a:r>
                      <a:endParaRPr 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6"/>
                  </a:ext>
                </a:extLst>
              </a:tr>
              <a:tr h="685421">
                <a:tc>
                  <a:txBody>
                    <a:bodyPr/>
                    <a:lstStyle/>
                    <a:p>
                      <a:pPr marL="0" marR="0" indent="0" algn="ctr">
                        <a:lnSpc>
                          <a:spcPct val="100000"/>
                        </a:lnSpc>
                        <a:spcBef>
                          <a:spcPts val="0"/>
                        </a:spcBef>
                        <a:spcAft>
                          <a:spcPts val="0"/>
                        </a:spcAft>
                      </a:pPr>
                      <a:r>
                        <a:rPr lang="en-US" sz="1800" kern="1200">
                          <a:solidFill>
                            <a:schemeClr val="tx1"/>
                          </a:solidFill>
                          <a:latin typeface="微软雅黑" panose="020B0503020204020204" pitchFamily="34" charset="-122"/>
                          <a:ea typeface="微软雅黑" panose="020B0503020204020204" pitchFamily="34" charset="-122"/>
                          <a:cs typeface="+mn-cs"/>
                        </a:rPr>
                        <a:t>MAC</a:t>
                      </a:r>
                      <a:r>
                        <a:rPr lang="zh-CN" sz="1800" kern="1200">
                          <a:solidFill>
                            <a:schemeClr val="tx1"/>
                          </a:solidFill>
                          <a:latin typeface="微软雅黑" panose="020B0503020204020204" pitchFamily="34" charset="-122"/>
                          <a:ea typeface="微软雅黑" panose="020B0503020204020204" pitchFamily="34" charset="-122"/>
                          <a:cs typeface="+mn-cs"/>
                        </a:rPr>
                        <a:t>协议</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zh-CN" sz="1800" kern="1200">
                          <a:solidFill>
                            <a:schemeClr val="tx1"/>
                          </a:solidFill>
                          <a:latin typeface="微软雅黑" panose="020B0503020204020204" pitchFamily="34" charset="-122"/>
                          <a:ea typeface="微软雅黑" panose="020B0503020204020204" pitchFamily="34" charset="-122"/>
                          <a:cs typeface="+mn-cs"/>
                        </a:rPr>
                        <a:t>无特定</a:t>
                      </a:r>
                      <a:r>
                        <a:rPr lang="en-US" sz="1800" kern="1200">
                          <a:solidFill>
                            <a:schemeClr val="tx1"/>
                          </a:solidFill>
                          <a:latin typeface="微软雅黑" panose="020B0503020204020204" pitchFamily="34" charset="-122"/>
                          <a:ea typeface="微软雅黑" panose="020B0503020204020204" pitchFamily="34" charset="-122"/>
                          <a:cs typeface="+mn-cs"/>
                        </a:rPr>
                        <a:t>MAC</a:t>
                      </a:r>
                      <a:r>
                        <a:rPr lang="zh-CN" sz="1800" kern="1200">
                          <a:solidFill>
                            <a:schemeClr val="tx1"/>
                          </a:solidFill>
                          <a:latin typeface="微软雅黑" panose="020B0503020204020204" pitchFamily="34" charset="-122"/>
                          <a:ea typeface="微软雅黑" panose="020B0503020204020204" pitchFamily="34" charset="-122"/>
                          <a:cs typeface="+mn-cs"/>
                        </a:rPr>
                        <a:t>协议，可实现</a:t>
                      </a:r>
                      <a:r>
                        <a:rPr lang="en-US" sz="1800" kern="1200">
                          <a:solidFill>
                            <a:schemeClr val="tx1"/>
                          </a:solidFill>
                          <a:latin typeface="微软雅黑" panose="020B0503020204020204" pitchFamily="34" charset="-122"/>
                          <a:ea typeface="微软雅黑" panose="020B0503020204020204" pitchFamily="34" charset="-122"/>
                          <a:cs typeface="+mn-cs"/>
                        </a:rPr>
                        <a:t>ZigBee</a:t>
                      </a:r>
                      <a:r>
                        <a:rPr lang="zh-CN" sz="1800" kern="1200">
                          <a:solidFill>
                            <a:schemeClr val="tx1"/>
                          </a:solidFill>
                          <a:latin typeface="微软雅黑" panose="020B0503020204020204" pitchFamily="34" charset="-122"/>
                          <a:ea typeface="微软雅黑" panose="020B0503020204020204" pitchFamily="34" charset="-122"/>
                          <a:cs typeface="+mn-cs"/>
                        </a:rPr>
                        <a:t>不同模式</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dirty="0" err="1">
                          <a:solidFill>
                            <a:schemeClr val="tx1"/>
                          </a:solidFill>
                          <a:latin typeface="微软雅黑" panose="020B0503020204020204" pitchFamily="34" charset="-122"/>
                          <a:ea typeface="微软雅黑" panose="020B0503020204020204" pitchFamily="34" charset="-122"/>
                          <a:cs typeface="+mn-cs"/>
                        </a:rPr>
                        <a:t>LoRaWAN</a:t>
                      </a:r>
                      <a:r>
                        <a:rPr lang="zh-CN" sz="1800" kern="1200" dirty="0">
                          <a:solidFill>
                            <a:schemeClr val="tx1"/>
                          </a:solidFill>
                          <a:latin typeface="微软雅黑" panose="020B0503020204020204" pitchFamily="34" charset="-122"/>
                          <a:ea typeface="微软雅黑" panose="020B0503020204020204" pitchFamily="34" charset="-122"/>
                          <a:cs typeface="+mn-cs"/>
                        </a:rPr>
                        <a:t>三种不同模式</a:t>
                      </a:r>
                      <a:endParaRPr 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7"/>
                  </a:ext>
                </a:extLst>
              </a:tr>
              <a:tr h="456947">
                <a:tc>
                  <a:txBody>
                    <a:bodyPr/>
                    <a:lstStyle/>
                    <a:p>
                      <a:pPr marL="0" marR="0" indent="0" algn="ctr">
                        <a:lnSpc>
                          <a:spcPct val="100000"/>
                        </a:lnSpc>
                        <a:spcBef>
                          <a:spcPts val="0"/>
                        </a:spcBef>
                        <a:spcAft>
                          <a:spcPts val="0"/>
                        </a:spcAft>
                      </a:pPr>
                      <a:r>
                        <a:rPr lang="zh-CN" sz="1800" kern="1200">
                          <a:solidFill>
                            <a:schemeClr val="tx1"/>
                          </a:solidFill>
                          <a:latin typeface="微软雅黑" panose="020B0503020204020204" pitchFamily="34" charset="-122"/>
                          <a:ea typeface="微软雅黑" panose="020B0503020204020204" pitchFamily="34" charset="-122"/>
                          <a:cs typeface="+mn-cs"/>
                        </a:rPr>
                        <a:t>接收敏感度</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a:solidFill>
                            <a:schemeClr val="tx1"/>
                          </a:solidFill>
                          <a:latin typeface="微软雅黑" panose="020B0503020204020204" pitchFamily="34" charset="-122"/>
                          <a:ea typeface="微软雅黑" panose="020B0503020204020204" pitchFamily="34" charset="-122"/>
                          <a:cs typeface="+mn-cs"/>
                        </a:rPr>
                        <a:t>+3dB</a:t>
                      </a:r>
                      <a:r>
                        <a:rPr lang="zh-CN" sz="1800" kern="1200">
                          <a:solidFill>
                            <a:schemeClr val="tx1"/>
                          </a:solidFill>
                          <a:latin typeface="微软雅黑" panose="020B0503020204020204" pitchFamily="34" charset="-122"/>
                          <a:ea typeface="微软雅黑" panose="020B0503020204020204" pitchFamily="34" charset="-122"/>
                          <a:cs typeface="+mn-cs"/>
                        </a:rPr>
                        <a:t>高于噪声平面</a:t>
                      </a:r>
                      <a:endParaRPr lang="en-US" sz="180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indent="0" algn="ctr">
                        <a:lnSpc>
                          <a:spcPct val="100000"/>
                        </a:lnSpc>
                        <a:spcBef>
                          <a:spcPts val="0"/>
                        </a:spcBef>
                        <a:spcAft>
                          <a:spcPts val="0"/>
                        </a:spcAft>
                      </a:pPr>
                      <a:r>
                        <a:rPr lang="en-US" sz="1800" kern="1200" dirty="0">
                          <a:solidFill>
                            <a:schemeClr val="tx1"/>
                          </a:solidFill>
                          <a:latin typeface="微软雅黑" panose="020B0503020204020204" pitchFamily="34" charset="-122"/>
                          <a:ea typeface="微软雅黑" panose="020B0503020204020204" pitchFamily="34" charset="-122"/>
                          <a:cs typeface="+mn-cs"/>
                        </a:rPr>
                        <a:t>19.5dB</a:t>
                      </a:r>
                      <a:r>
                        <a:rPr lang="zh-CN" sz="1800" kern="1200" dirty="0">
                          <a:solidFill>
                            <a:schemeClr val="tx1"/>
                          </a:solidFill>
                          <a:latin typeface="微软雅黑" panose="020B0503020204020204" pitchFamily="34" charset="-122"/>
                          <a:ea typeface="微软雅黑" panose="020B0503020204020204" pitchFamily="34" charset="-122"/>
                          <a:cs typeface="+mn-cs"/>
                        </a:rPr>
                        <a:t>低于噪声平面</a:t>
                      </a:r>
                      <a:endParaRPr lang="en-US" sz="18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76930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双向终端设备模式</a:t>
            </a:r>
            <a:endParaRPr lang="en-US" altLang="zh-CN" dirty="0"/>
          </a:p>
          <a:p>
            <a:pPr lvl="1"/>
            <a:r>
              <a:rPr lang="zh-CN" altLang="en-US" dirty="0"/>
              <a:t>在这一模式中，节点只能在有数据上传时下载数据。这一模式可以减小大量能量开销。</a:t>
            </a:r>
            <a:endParaRPr lang="en-US" altLang="zh-CN" dirty="0"/>
          </a:p>
          <a:p>
            <a:r>
              <a:rPr lang="zh-CN" altLang="en-US" dirty="0"/>
              <a:t>有接收时隙的双向终端设备模式</a:t>
            </a:r>
            <a:endParaRPr lang="en-US" altLang="zh-CN" dirty="0"/>
          </a:p>
          <a:p>
            <a:pPr lvl="1"/>
            <a:r>
              <a:rPr lang="zh-CN" altLang="en-US" dirty="0"/>
              <a:t>在这一模式中，节点可以在固定的时隙内下载数据。</a:t>
            </a:r>
            <a:endParaRPr lang="en-US" dirty="0"/>
          </a:p>
          <a:p>
            <a:r>
              <a:rPr lang="zh-CN" altLang="en-US" dirty="0"/>
              <a:t>最大化接收时隙的终端设备模式</a:t>
            </a:r>
            <a:r>
              <a:rPr lang="en-US" altLang="zh-CN" dirty="0"/>
              <a:t>	</a:t>
            </a:r>
          </a:p>
          <a:p>
            <a:pPr lvl="1"/>
            <a:r>
              <a:rPr lang="zh-CN" altLang="en-US" dirty="0"/>
              <a:t>在这一模式中，节点有几乎连续的接收时隙。</a:t>
            </a:r>
            <a:endParaRPr lang="en-US"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77</a:t>
            </a:fld>
            <a:endParaRPr lang="zh-CN" altLang="en-US" dirty="0"/>
          </a:p>
        </p:txBody>
      </p:sp>
      <p:sp>
        <p:nvSpPr>
          <p:cNvPr id="4" name="标题 3"/>
          <p:cNvSpPr>
            <a:spLocks noGrp="1"/>
          </p:cNvSpPr>
          <p:nvPr>
            <p:ph type="title"/>
          </p:nvPr>
        </p:nvSpPr>
        <p:spPr/>
        <p:txBody>
          <a:bodyPr/>
          <a:lstStyle/>
          <a:p>
            <a:r>
              <a:rPr lang="en-US" dirty="0" err="1"/>
              <a:t>LoRa</a:t>
            </a:r>
            <a:r>
              <a:rPr lang="zh-CN" altLang="en-US" dirty="0"/>
              <a:t>协议的</a:t>
            </a:r>
            <a:br>
              <a:rPr lang="en-US" altLang="zh-CN" dirty="0"/>
            </a:br>
            <a:r>
              <a:rPr lang="en-US" altLang="zh-CN" dirty="0"/>
              <a:t>		</a:t>
            </a:r>
            <a:r>
              <a:rPr lang="zh-CN" altLang="en-US" dirty="0"/>
              <a:t>三种集中工作方式</a:t>
            </a:r>
            <a:endParaRPr lang="en-US" dirty="0"/>
          </a:p>
        </p:txBody>
      </p:sp>
    </p:spTree>
    <p:extLst>
      <p:ext uri="{BB962C8B-B14F-4D97-AF65-F5344CB8AC3E}">
        <p14:creationId xmlns:p14="http://schemas.microsoft.com/office/powerpoint/2010/main" val="1597100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国内读者更为熟悉的一种低功耗广域网协议。</a:t>
            </a:r>
            <a:endParaRPr lang="en-US" altLang="zh-CN" dirty="0"/>
          </a:p>
          <a:p>
            <a:pPr lvl="1"/>
            <a:endParaRPr lang="en-US" dirty="0"/>
          </a:p>
          <a:p>
            <a:r>
              <a:rPr lang="en-US" dirty="0"/>
              <a:t>NB-</a:t>
            </a:r>
            <a:r>
              <a:rPr lang="en-US" dirty="0" err="1"/>
              <a:t>IoT</a:t>
            </a:r>
            <a:r>
              <a:rPr lang="zh-CN" altLang="en-US" dirty="0"/>
              <a:t>支持蜂窝连接。相比</a:t>
            </a:r>
            <a:r>
              <a:rPr lang="en-US" dirty="0"/>
              <a:t>GSM</a:t>
            </a:r>
            <a:r>
              <a:rPr lang="zh-CN" altLang="en-US" dirty="0"/>
              <a:t>，</a:t>
            </a:r>
            <a:r>
              <a:rPr lang="en-US" dirty="0"/>
              <a:t>NB-</a:t>
            </a:r>
            <a:r>
              <a:rPr lang="en-US" dirty="0" err="1"/>
              <a:t>IoT</a:t>
            </a:r>
            <a:r>
              <a:rPr lang="zh-CN" altLang="en-US" dirty="0"/>
              <a:t>将覆盖能力提升了</a:t>
            </a:r>
            <a:r>
              <a:rPr lang="en-US" dirty="0"/>
              <a:t>20</a:t>
            </a:r>
            <a:r>
              <a:rPr lang="zh-CN" altLang="en-US" dirty="0"/>
              <a:t>～</a:t>
            </a:r>
            <a:r>
              <a:rPr lang="en-US" dirty="0"/>
              <a:t>30dB</a:t>
            </a:r>
            <a:r>
              <a:rPr lang="zh-CN" altLang="en-US" dirty="0"/>
              <a:t>，支持每平方千米</a:t>
            </a:r>
            <a:r>
              <a:rPr lang="en-US" dirty="0"/>
              <a:t>10</a:t>
            </a:r>
            <a:r>
              <a:rPr lang="zh-CN" altLang="en-US" dirty="0"/>
              <a:t>万台设备连接，终端电池寿命长达</a:t>
            </a:r>
            <a:r>
              <a:rPr lang="en-US" dirty="0"/>
              <a:t>5</a:t>
            </a:r>
            <a:r>
              <a:rPr lang="zh-CN" altLang="en-US" dirty="0"/>
              <a:t>～</a:t>
            </a:r>
            <a:r>
              <a:rPr lang="en-US" dirty="0"/>
              <a:t>10</a:t>
            </a:r>
            <a:r>
              <a:rPr lang="zh-CN" altLang="en-US" dirty="0"/>
              <a:t>年，芯片成本低至</a:t>
            </a:r>
            <a:r>
              <a:rPr lang="en-US" dirty="0"/>
              <a:t>1</a:t>
            </a:r>
            <a:r>
              <a:rPr lang="zh-CN" altLang="en-US" dirty="0"/>
              <a:t>美元。</a:t>
            </a:r>
            <a:endParaRPr lang="en-US" altLang="zh-CN" dirty="0"/>
          </a:p>
          <a:p>
            <a:pPr lvl="1"/>
            <a:endParaRPr lang="en-US" altLang="zh-CN" dirty="0"/>
          </a:p>
          <a:p>
            <a:r>
              <a:rPr lang="en-US" dirty="0"/>
              <a:t>NB-</a:t>
            </a:r>
            <a:r>
              <a:rPr lang="en-US" dirty="0" err="1"/>
              <a:t>IoT</a:t>
            </a:r>
            <a:r>
              <a:rPr lang="zh-CN" altLang="en-US" dirty="0"/>
              <a:t>极大地延伸了蜂窝网络的应用边界，适应了物联网时代的链接需求。</a:t>
            </a:r>
            <a:endParaRPr lang="en-US"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78</a:t>
            </a:fld>
            <a:endParaRPr lang="zh-CN" altLang="en-US" dirty="0"/>
          </a:p>
        </p:txBody>
      </p:sp>
      <p:sp>
        <p:nvSpPr>
          <p:cNvPr id="4" name="标题 3"/>
          <p:cNvSpPr>
            <a:spLocks noGrp="1"/>
          </p:cNvSpPr>
          <p:nvPr>
            <p:ph type="title"/>
          </p:nvPr>
        </p:nvSpPr>
        <p:spPr/>
        <p:txBody>
          <a:bodyPr/>
          <a:lstStyle/>
          <a:p>
            <a:r>
              <a:rPr lang="en-US" dirty="0"/>
              <a:t>NB-</a:t>
            </a:r>
            <a:r>
              <a:rPr lang="en-US" dirty="0" err="1"/>
              <a:t>IoT</a:t>
            </a:r>
            <a:r>
              <a:rPr lang="zh-CN" altLang="en-US" dirty="0"/>
              <a:t>协议</a:t>
            </a:r>
            <a:endParaRPr lang="en-US" dirty="0"/>
          </a:p>
        </p:txBody>
      </p:sp>
    </p:spTree>
    <p:extLst>
      <p:ext uri="{BB962C8B-B14F-4D97-AF65-F5344CB8AC3E}">
        <p14:creationId xmlns:p14="http://schemas.microsoft.com/office/powerpoint/2010/main" val="5148282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最初以沃达丰和华为提出的</a:t>
            </a:r>
            <a:r>
              <a:rPr lang="en-US" altLang="zh-CN" dirty="0"/>
              <a:t>NB M2M</a:t>
            </a:r>
            <a:r>
              <a:rPr lang="zh-CN" altLang="en-US" dirty="0"/>
              <a:t>为基础；</a:t>
            </a:r>
            <a:endParaRPr lang="en-US" altLang="zh-CN" dirty="0"/>
          </a:p>
          <a:p>
            <a:r>
              <a:rPr lang="zh-CN" altLang="en-US" dirty="0"/>
              <a:t>在高通加入后，发展为</a:t>
            </a:r>
            <a:r>
              <a:rPr lang="en-US" altLang="zh-CN" dirty="0"/>
              <a:t>NB-CIOT</a:t>
            </a:r>
            <a:r>
              <a:rPr lang="zh-CN" altLang="en-US" dirty="0"/>
              <a:t>；</a:t>
            </a:r>
            <a:endParaRPr lang="en-US" altLang="zh-CN" dirty="0"/>
          </a:p>
          <a:p>
            <a:r>
              <a:rPr lang="zh-CN" altLang="en-US" dirty="0"/>
              <a:t>随后，</a:t>
            </a:r>
            <a:r>
              <a:rPr lang="en-US" altLang="zh-CN" dirty="0"/>
              <a:t>NB-CIOT</a:t>
            </a:r>
            <a:r>
              <a:rPr lang="zh-CN" altLang="en-US" dirty="0"/>
              <a:t>与爱立信的</a:t>
            </a:r>
            <a:r>
              <a:rPr lang="en-US" altLang="zh-CN" dirty="0"/>
              <a:t>NB LTE</a:t>
            </a:r>
            <a:r>
              <a:rPr lang="zh-CN" altLang="en-US" dirty="0"/>
              <a:t>合并，最终形成了</a:t>
            </a:r>
            <a:r>
              <a:rPr lang="en-US" altLang="zh-CN" dirty="0"/>
              <a:t>NB-</a:t>
            </a:r>
            <a:r>
              <a:rPr lang="en-US" altLang="zh-CN" dirty="0" err="1"/>
              <a:t>IoT</a:t>
            </a:r>
            <a:r>
              <a:rPr lang="zh-CN" altLang="en-US" dirty="0"/>
              <a:t>；</a:t>
            </a:r>
            <a:endParaRPr lang="en-US" altLang="zh-CN" dirty="0"/>
          </a:p>
          <a:p>
            <a:r>
              <a:rPr lang="zh-CN" altLang="en-US" dirty="0"/>
              <a:t>目前，</a:t>
            </a:r>
            <a:r>
              <a:rPr lang="en-US" altLang="zh-CN" dirty="0"/>
              <a:t>NB-</a:t>
            </a:r>
            <a:r>
              <a:rPr lang="en-US" altLang="zh-CN" dirty="0" err="1"/>
              <a:t>IoT</a:t>
            </a:r>
            <a:r>
              <a:rPr lang="zh-CN" altLang="en-US" dirty="0"/>
              <a:t>已经进入了</a:t>
            </a:r>
            <a:r>
              <a:rPr lang="en-US" altLang="zh-CN" dirty="0"/>
              <a:t>3GPP</a:t>
            </a:r>
            <a:r>
              <a:rPr lang="zh-CN" altLang="en-US" dirty="0"/>
              <a:t>标准化工作的阶段。</a:t>
            </a:r>
            <a:endParaRPr lang="en-US" altLang="zh-CN" dirty="0"/>
          </a:p>
          <a:p>
            <a:endParaRPr lang="zh-CN" alt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79</a:t>
            </a:fld>
            <a:endParaRPr lang="zh-CN" altLang="en-US" dirty="0"/>
          </a:p>
        </p:txBody>
      </p:sp>
      <p:sp>
        <p:nvSpPr>
          <p:cNvPr id="4" name="标题 3"/>
          <p:cNvSpPr>
            <a:spLocks noGrp="1"/>
          </p:cNvSpPr>
          <p:nvPr>
            <p:ph type="title"/>
          </p:nvPr>
        </p:nvSpPr>
        <p:spPr/>
        <p:txBody>
          <a:bodyPr/>
          <a:lstStyle/>
          <a:p>
            <a:r>
              <a:rPr lang="en-US" altLang="zh-CN" dirty="0"/>
              <a:t>NB-</a:t>
            </a:r>
            <a:r>
              <a:rPr lang="en-US" altLang="zh-CN" dirty="0" err="1"/>
              <a:t>IoT</a:t>
            </a:r>
            <a:r>
              <a:rPr lang="zh-CN" altLang="en-US" dirty="0"/>
              <a:t>协议（续）</a:t>
            </a:r>
          </a:p>
        </p:txBody>
      </p:sp>
      <p:pic>
        <p:nvPicPr>
          <p:cNvPr id="50178" name="Picture 2" descr="https://ss2.bdstatic.com/70cFvnSh_Q1YnxGkpoWK1HF6hhy/it/u=722557574,73083264&amp;fm=23&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817" y="4399894"/>
            <a:ext cx="2336420" cy="1557613"/>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descr="https://timgsa.baidu.com/timg?image&amp;quality=80&amp;size=b9999_10000&amp;sec=1487942546901&amp;di=e85f360b5334ed3aa22ab10bd1724249&amp;imgtype=0&amp;src=http%3A%2F%2Fm.img.dj129.com%2Fimg%2FaHR0cDovL3AxLnNvLnFoaW1nLmNvbS9zZHIvXzI0MF8vdDAxNmIxMjM5ZTliZmJmMzJlYi5qcGc%3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620" y="4750592"/>
            <a:ext cx="3887346" cy="101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7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sz="2000" dirty="0">
                <a:latin typeface="微软雅黑"/>
                <a:ea typeface="微软雅黑"/>
                <a:cs typeface="微软雅黑"/>
              </a:rPr>
              <a:t>信号强度衰减</a:t>
            </a:r>
            <a:endParaRPr lang="en-US" altLang="zh-CN" sz="2000" dirty="0">
              <a:latin typeface="微软雅黑"/>
              <a:ea typeface="微软雅黑"/>
              <a:cs typeface="微软雅黑"/>
            </a:endParaRPr>
          </a:p>
          <a:p>
            <a:pPr lvl="1"/>
            <a:r>
              <a:rPr lang="zh-CN" altLang="en-US" sz="1800" dirty="0">
                <a:latin typeface="微软雅黑"/>
                <a:ea typeface="微软雅黑"/>
                <a:cs typeface="微软雅黑"/>
              </a:rPr>
              <a:t>无线信号能量随着传输距离增长而减弱。</a:t>
            </a:r>
          </a:p>
          <a:p>
            <a:r>
              <a:rPr lang="zh-CN" altLang="en-US" sz="2000" dirty="0">
                <a:latin typeface="微软雅黑"/>
                <a:ea typeface="微软雅黑"/>
                <a:cs typeface="微软雅黑"/>
              </a:rPr>
              <a:t>非视线传输</a:t>
            </a:r>
            <a:endParaRPr lang="en-US" altLang="zh-CN" sz="2000" dirty="0">
              <a:latin typeface="微软雅黑"/>
              <a:ea typeface="微软雅黑"/>
              <a:cs typeface="微软雅黑"/>
            </a:endParaRPr>
          </a:p>
          <a:p>
            <a:pPr lvl="1"/>
            <a:r>
              <a:rPr lang="zh-CN" altLang="en-US" sz="1800" dirty="0">
                <a:latin typeface="微软雅黑"/>
                <a:ea typeface="微软雅黑"/>
                <a:cs typeface="微软雅黑"/>
              </a:rPr>
              <a:t>若发送者与接收者之间的路径部分被阻挡，则称其为非视线传输。</a:t>
            </a:r>
          </a:p>
          <a:p>
            <a:pPr lvl="1"/>
            <a:r>
              <a:rPr lang="zh-CN" altLang="en-US" sz="1800" dirty="0">
                <a:latin typeface="微软雅黑"/>
                <a:ea typeface="微软雅黑"/>
                <a:cs typeface="微软雅黑"/>
              </a:rPr>
              <a:t>无线信号可能会被阻挡物吸收或迅速衰减。</a:t>
            </a:r>
          </a:p>
          <a:p>
            <a:r>
              <a:rPr lang="zh-CN" altLang="en-US" sz="2000" dirty="0">
                <a:latin typeface="微软雅黑"/>
                <a:ea typeface="微软雅黑"/>
                <a:cs typeface="微软雅黑"/>
              </a:rPr>
              <a:t>信号干扰</a:t>
            </a:r>
          </a:p>
          <a:p>
            <a:pPr lvl="1"/>
            <a:r>
              <a:rPr lang="zh-CN" altLang="en-US" sz="1800" dirty="0">
                <a:latin typeface="微软雅黑"/>
                <a:ea typeface="微软雅黑"/>
                <a:cs typeface="微软雅黑"/>
              </a:rPr>
              <a:t>相同无线频段的信号会相互干扰，例如</a:t>
            </a:r>
            <a:r>
              <a:rPr lang="en-US" altLang="zh-CN" sz="1800" dirty="0">
                <a:latin typeface="微软雅黑"/>
                <a:ea typeface="微软雅黑"/>
                <a:cs typeface="微软雅黑"/>
              </a:rPr>
              <a:t>2.4GHz</a:t>
            </a:r>
            <a:r>
              <a:rPr lang="zh-CN" altLang="en-US" sz="1800" dirty="0">
                <a:latin typeface="微软雅黑"/>
                <a:ea typeface="微软雅黑"/>
                <a:cs typeface="微软雅黑"/>
              </a:rPr>
              <a:t>。</a:t>
            </a:r>
          </a:p>
          <a:p>
            <a:pPr lvl="1"/>
            <a:r>
              <a:rPr lang="zh-CN" altLang="en-US" sz="1800" dirty="0">
                <a:latin typeface="微软雅黑"/>
                <a:ea typeface="微软雅黑"/>
                <a:cs typeface="微软雅黑"/>
              </a:rPr>
              <a:t>外部环境的电磁噪声，例如微波炉、汽车、高压电线。</a:t>
            </a:r>
            <a:endParaRPr lang="en-US" altLang="zh-CN" sz="1800" dirty="0">
              <a:latin typeface="微软雅黑"/>
              <a:ea typeface="微软雅黑"/>
              <a:cs typeface="微软雅黑"/>
            </a:endParaRPr>
          </a:p>
          <a:p>
            <a:r>
              <a:rPr lang="zh-CN" altLang="en-US" sz="2000" dirty="0">
                <a:latin typeface="微软雅黑"/>
                <a:ea typeface="微软雅黑"/>
                <a:cs typeface="微软雅黑"/>
              </a:rPr>
              <a:t>多径传播</a:t>
            </a:r>
          </a:p>
          <a:p>
            <a:pPr lvl="1"/>
            <a:r>
              <a:rPr lang="zh-CN" altLang="en-US" sz="1800" dirty="0">
                <a:latin typeface="微软雅黑"/>
                <a:ea typeface="微软雅黑"/>
                <a:cs typeface="微软雅黑"/>
              </a:rPr>
              <a:t>无线信号由于阻挡物的反射和折射，到达接收端的时间可能略微不同。</a:t>
            </a:r>
            <a:endParaRPr lang="en-US" altLang="zh-CN" sz="1800" dirty="0">
              <a:latin typeface="微软雅黑"/>
              <a:ea typeface="微软雅黑"/>
              <a:cs typeface="微软雅黑"/>
            </a:endParaRPr>
          </a:p>
          <a:p>
            <a:pPr marL="0" indent="0">
              <a:buNone/>
            </a:pPr>
            <a:endParaRPr lang="zh-CN" altLang="en-US" dirty="0">
              <a:latin typeface="微软雅黑"/>
              <a:ea typeface="微软雅黑"/>
              <a:cs typeface="微软雅黑"/>
            </a:endParaRPr>
          </a:p>
          <a:p>
            <a:endParaRPr kumimoji="1" lang="zh-CN" altLang="en-US" sz="2000"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8</a:t>
            </a:fld>
            <a:endParaRPr lang="zh-CN" altLang="en-US" dirty="0"/>
          </a:p>
        </p:txBody>
      </p:sp>
      <p:sp>
        <p:nvSpPr>
          <p:cNvPr id="4" name="标题 3"/>
          <p:cNvSpPr>
            <a:spLocks noGrp="1"/>
          </p:cNvSpPr>
          <p:nvPr>
            <p:ph type="title"/>
          </p:nvPr>
        </p:nvSpPr>
        <p:spPr/>
        <p:txBody>
          <a:bodyPr/>
          <a:lstStyle/>
          <a:p>
            <a:r>
              <a:rPr kumimoji="1" lang="zh-CN" altLang="en-US" dirty="0"/>
              <a:t>无线网络接入技术的特点</a:t>
            </a:r>
          </a:p>
        </p:txBody>
      </p:sp>
    </p:spTree>
    <p:extLst>
      <p:ext uri="{BB962C8B-B14F-4D97-AF65-F5344CB8AC3E}">
        <p14:creationId xmlns:p14="http://schemas.microsoft.com/office/powerpoint/2010/main" val="18150520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根据目前公开的资料，</a:t>
            </a:r>
            <a:r>
              <a:rPr lang="en-US" dirty="0"/>
              <a:t>NB-</a:t>
            </a:r>
            <a:r>
              <a:rPr lang="en-US" dirty="0" err="1"/>
              <a:t>IoT</a:t>
            </a:r>
            <a:r>
              <a:rPr lang="zh-CN" altLang="en-US" dirty="0"/>
              <a:t>和</a:t>
            </a:r>
            <a:r>
              <a:rPr lang="en-US" dirty="0" err="1"/>
              <a:t>LoRa</a:t>
            </a:r>
            <a:r>
              <a:rPr lang="zh-CN" altLang="en-US" dirty="0"/>
              <a:t>的技术指标区别并不大，这是由低功耗广域网应用环境需求决定的。</a:t>
            </a:r>
            <a:endParaRPr lang="en-US" altLang="zh-CN" dirty="0"/>
          </a:p>
          <a:p>
            <a:r>
              <a:rPr lang="zh-CN" altLang="en-US" dirty="0"/>
              <a:t>然而，</a:t>
            </a:r>
            <a:r>
              <a:rPr lang="en-US" dirty="0">
                <a:solidFill>
                  <a:srgbClr val="C00000"/>
                </a:solidFill>
              </a:rPr>
              <a:t>NB-</a:t>
            </a:r>
            <a:r>
              <a:rPr lang="en-US" dirty="0" err="1">
                <a:solidFill>
                  <a:srgbClr val="C00000"/>
                </a:solidFill>
              </a:rPr>
              <a:t>IoT</a:t>
            </a:r>
            <a:r>
              <a:rPr lang="zh-CN" altLang="en-US" dirty="0">
                <a:solidFill>
                  <a:srgbClr val="C00000"/>
                </a:solidFill>
              </a:rPr>
              <a:t>技术能够与现有的移动通信基站相结合</a:t>
            </a:r>
            <a:r>
              <a:rPr lang="zh-CN" altLang="en-US" dirty="0"/>
              <a:t>，易部署于现有的无线基站上。</a:t>
            </a:r>
            <a:endParaRPr lang="en-US" altLang="zh-CN" dirty="0"/>
          </a:p>
          <a:p>
            <a:r>
              <a:rPr lang="zh-CN" altLang="en-US" dirty="0"/>
              <a:t>此外，</a:t>
            </a:r>
            <a:r>
              <a:rPr lang="en-US" dirty="0"/>
              <a:t>NB-</a:t>
            </a:r>
            <a:r>
              <a:rPr lang="en-US" dirty="0" err="1"/>
              <a:t>IoT</a:t>
            </a:r>
            <a:r>
              <a:rPr lang="zh-CN" altLang="en-US" dirty="0"/>
              <a:t>目前得到了一级运营商（如沃达丰）以及设备制造商（如华为）的支持。这对于</a:t>
            </a:r>
            <a:r>
              <a:rPr lang="en-US" dirty="0"/>
              <a:t>NB-</a:t>
            </a:r>
            <a:r>
              <a:rPr lang="en-US" dirty="0" err="1"/>
              <a:t>IoT</a:t>
            </a:r>
            <a:r>
              <a:rPr lang="zh-CN" altLang="en-US" dirty="0"/>
              <a:t>技术的推广和应用将起到至关重要的作用。</a:t>
            </a:r>
            <a:endParaRPr lang="en-US" altLang="zh-CN" dirty="0"/>
          </a:p>
          <a:p>
            <a:r>
              <a:rPr lang="zh-CN" altLang="en-US" dirty="0"/>
              <a:t>目前市场上仍未有公开商用的</a:t>
            </a:r>
            <a:r>
              <a:rPr lang="en-US" dirty="0"/>
              <a:t>NB-</a:t>
            </a:r>
            <a:r>
              <a:rPr lang="en-US" dirty="0" err="1"/>
              <a:t>IoT</a:t>
            </a:r>
            <a:r>
              <a:rPr lang="zh-CN" altLang="en-US" dirty="0"/>
              <a:t>芯片，其具体性能和在应用中可能存在的问题尚不可知。</a:t>
            </a:r>
            <a:endParaRPr lang="en-US" dirty="0"/>
          </a:p>
          <a:p>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80</a:t>
            </a:fld>
            <a:endParaRPr lang="zh-CN" altLang="en-US" dirty="0"/>
          </a:p>
        </p:txBody>
      </p:sp>
      <p:sp>
        <p:nvSpPr>
          <p:cNvPr id="4" name="标题 3"/>
          <p:cNvSpPr>
            <a:spLocks noGrp="1"/>
          </p:cNvSpPr>
          <p:nvPr>
            <p:ph type="title"/>
          </p:nvPr>
        </p:nvSpPr>
        <p:spPr/>
        <p:txBody>
          <a:bodyPr/>
          <a:lstStyle/>
          <a:p>
            <a:r>
              <a:rPr lang="en-US" altLang="zh-CN" dirty="0"/>
              <a:t>NB-</a:t>
            </a:r>
            <a:r>
              <a:rPr lang="en-US" altLang="zh-CN" dirty="0" err="1"/>
              <a:t>IoT</a:t>
            </a:r>
            <a:r>
              <a:rPr lang="zh-CN" altLang="en-US" dirty="0"/>
              <a:t>协议（续）</a:t>
            </a:r>
            <a:endParaRPr lang="en-US" dirty="0"/>
          </a:p>
        </p:txBody>
      </p:sp>
    </p:spTree>
    <p:extLst>
      <p:ext uri="{BB962C8B-B14F-4D97-AF65-F5344CB8AC3E}">
        <p14:creationId xmlns:p14="http://schemas.microsoft.com/office/powerpoint/2010/main" val="3886373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灯片编号占位符 2"/>
          <p:cNvSpPr>
            <a:spLocks noGrp="1"/>
          </p:cNvSpPr>
          <p:nvPr>
            <p:ph type="sldNum" sz="quarter" idx="12"/>
          </p:nvPr>
        </p:nvSpPr>
        <p:spPr/>
        <p:txBody>
          <a:bodyPr/>
          <a:lstStyle/>
          <a:p>
            <a:fld id="{0503CE10-F9D3-4072-A615-6A95AA0B7B65}" type="slidenum">
              <a:rPr lang="zh-CN" altLang="en-US" smtClean="0"/>
              <a:t>81</a:t>
            </a:fld>
            <a:endParaRPr lang="zh-CN" altLang="en-US" dirty="0"/>
          </a:p>
        </p:txBody>
      </p:sp>
      <p:sp>
        <p:nvSpPr>
          <p:cNvPr id="4" name="标题 3"/>
          <p:cNvSpPr>
            <a:spLocks noGrp="1"/>
          </p:cNvSpPr>
          <p:nvPr>
            <p:ph type="title"/>
          </p:nvPr>
        </p:nvSpPr>
        <p:spPr/>
        <p:txBody>
          <a:bodyPr/>
          <a:lstStyle/>
          <a:p>
            <a:r>
              <a:rPr lang="en-US" altLang="zh-CN" dirty="0"/>
              <a:t>NB-</a:t>
            </a:r>
            <a:r>
              <a:rPr lang="en-US" altLang="zh-CN" dirty="0" err="1"/>
              <a:t>IoT</a:t>
            </a:r>
            <a:r>
              <a:rPr lang="zh-CN" altLang="en-US" dirty="0"/>
              <a:t>的应用</a:t>
            </a:r>
          </a:p>
        </p:txBody>
      </p:sp>
      <p:pic>
        <p:nvPicPr>
          <p:cNvPr id="46082" name="Picture 2" descr="http://www.huawei.com/minisite/hwmbbf15/img/exhibition/nb-iot-accelerating-cellular-io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1828006"/>
            <a:ext cx="8343900" cy="440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466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灯片编号占位符 2"/>
          <p:cNvSpPr>
            <a:spLocks noGrp="1"/>
          </p:cNvSpPr>
          <p:nvPr>
            <p:ph type="sldNum" sz="quarter" idx="12"/>
          </p:nvPr>
        </p:nvSpPr>
        <p:spPr/>
        <p:txBody>
          <a:bodyPr/>
          <a:lstStyle/>
          <a:p>
            <a:fld id="{0503CE10-F9D3-4072-A615-6A95AA0B7B65}" type="slidenum">
              <a:rPr lang="zh-CN" altLang="en-US" smtClean="0"/>
              <a:t>82</a:t>
            </a:fld>
            <a:endParaRPr lang="zh-CN" altLang="en-US" dirty="0"/>
          </a:p>
        </p:txBody>
      </p:sp>
      <p:sp>
        <p:nvSpPr>
          <p:cNvPr id="4" name="标题 3"/>
          <p:cNvSpPr>
            <a:spLocks noGrp="1"/>
          </p:cNvSpPr>
          <p:nvPr>
            <p:ph type="title"/>
          </p:nvPr>
        </p:nvSpPr>
        <p:spPr/>
        <p:txBody>
          <a:bodyPr/>
          <a:lstStyle/>
          <a:p>
            <a:r>
              <a:rPr lang="en-US" altLang="zh-CN" dirty="0"/>
              <a:t>NB-</a:t>
            </a:r>
            <a:r>
              <a:rPr lang="en-US" altLang="zh-CN" dirty="0" err="1"/>
              <a:t>IoT</a:t>
            </a:r>
            <a:r>
              <a:rPr lang="zh-CN" altLang="en-US" dirty="0"/>
              <a:t>的应用</a:t>
            </a:r>
          </a:p>
        </p:txBody>
      </p:sp>
      <p:pic>
        <p:nvPicPr>
          <p:cNvPr id="47106" name="Picture 2" descr="http://www.huawei.com/minisite/hwmbbf15/img/exhibition/nb-iot-accelerating-cellular-io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1753394"/>
            <a:ext cx="83439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07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spcAft>
                <a:spcPts val="600"/>
              </a:spcAft>
            </a:pPr>
            <a:r>
              <a:rPr kumimoji="1" lang="en-US" altLang="zh-CN" dirty="0"/>
              <a:t>6.1 </a:t>
            </a:r>
            <a:r>
              <a:rPr kumimoji="1" lang="zh-CN" altLang="en-US" dirty="0"/>
              <a:t>无线网络接入技术简介</a:t>
            </a:r>
            <a:endParaRPr kumimoji="1" lang="en-US" altLang="zh-CN" sz="2000" dirty="0"/>
          </a:p>
          <a:p>
            <a:pPr>
              <a:spcAft>
                <a:spcPts val="600"/>
              </a:spcAft>
            </a:pPr>
            <a:r>
              <a:rPr kumimoji="1" lang="en-US" altLang="zh-CN" dirty="0"/>
              <a:t>6.2 Wi-Fi</a:t>
            </a:r>
            <a:r>
              <a:rPr kumimoji="1" lang="zh-CN" altLang="en-US" dirty="0"/>
              <a:t>：无线局域网</a:t>
            </a:r>
            <a:endParaRPr kumimoji="1" lang="en-US" altLang="zh-CN" dirty="0"/>
          </a:p>
          <a:p>
            <a:pPr>
              <a:spcAft>
                <a:spcPts val="600"/>
              </a:spcAft>
            </a:pPr>
            <a:r>
              <a:rPr kumimoji="1" lang="en-US" altLang="zh-CN" dirty="0"/>
              <a:t>6.3 </a:t>
            </a:r>
            <a:r>
              <a:rPr kumimoji="1" lang="zh-CN" altLang="en-US" dirty="0"/>
              <a:t>蓝牙</a:t>
            </a:r>
            <a:endParaRPr kumimoji="1" lang="en-US" altLang="zh-CN" dirty="0"/>
          </a:p>
          <a:p>
            <a:pPr>
              <a:spcAft>
                <a:spcPts val="600"/>
              </a:spcAft>
            </a:pPr>
            <a:r>
              <a:rPr kumimoji="1" lang="en-US" altLang="zh-CN" dirty="0"/>
              <a:t>6.4 ZigBee</a:t>
            </a:r>
          </a:p>
          <a:p>
            <a:pPr>
              <a:spcAft>
                <a:spcPts val="600"/>
              </a:spcAft>
            </a:pPr>
            <a:r>
              <a:rPr kumimoji="1" lang="en-US" altLang="zh-CN" dirty="0"/>
              <a:t>6.5 60GHz</a:t>
            </a:r>
            <a:r>
              <a:rPr kumimoji="1" lang="zh-CN" altLang="en-US" dirty="0"/>
              <a:t>毫米波通信</a:t>
            </a:r>
            <a:endParaRPr kumimoji="1" lang="en-US" altLang="zh-CN" dirty="0"/>
          </a:p>
          <a:p>
            <a:pPr>
              <a:spcAft>
                <a:spcPts val="600"/>
              </a:spcAft>
            </a:pPr>
            <a:r>
              <a:rPr kumimoji="1" lang="en-US" altLang="zh-CN" dirty="0"/>
              <a:t>6.6 </a:t>
            </a:r>
            <a:r>
              <a:rPr kumimoji="1" lang="zh-CN" altLang="en-US" dirty="0"/>
              <a:t>可见光通信</a:t>
            </a:r>
            <a:endParaRPr kumimoji="1" lang="en-US" altLang="zh-CN" dirty="0"/>
          </a:p>
          <a:p>
            <a:pPr>
              <a:spcAft>
                <a:spcPts val="600"/>
              </a:spcAft>
            </a:pPr>
            <a:r>
              <a:rPr kumimoji="1" lang="en-US" altLang="zh-CN" dirty="0"/>
              <a:t>6.7 </a:t>
            </a:r>
            <a:r>
              <a:rPr kumimoji="1" lang="zh-CN" altLang="en-US" dirty="0"/>
              <a:t>低功耗广域网</a:t>
            </a:r>
            <a:endParaRPr kumimoji="1" lang="en-US" altLang="zh-CN" dirty="0"/>
          </a:p>
          <a:p>
            <a:pPr>
              <a:spcAft>
                <a:spcPts val="600"/>
              </a:spcAft>
            </a:pPr>
            <a:r>
              <a:rPr kumimoji="1" lang="en-US" altLang="zh-CN" sz="2800" dirty="0">
                <a:solidFill>
                  <a:srgbClr val="C00000"/>
                </a:solidFill>
              </a:rPr>
              <a:t>6.8 </a:t>
            </a:r>
            <a:r>
              <a:rPr kumimoji="1" lang="zh-CN" altLang="en-US" sz="2800" dirty="0">
                <a:solidFill>
                  <a:srgbClr val="C00000"/>
                </a:solidFill>
              </a:rPr>
              <a:t>无线物联世界</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83</a:t>
            </a:fld>
            <a:endParaRPr lang="zh-CN" altLang="en-US" dirty="0"/>
          </a:p>
        </p:txBody>
      </p:sp>
      <p:sp>
        <p:nvSpPr>
          <p:cNvPr id="4" name="标题 3"/>
          <p:cNvSpPr>
            <a:spLocks noGrp="1"/>
          </p:cNvSpPr>
          <p:nvPr>
            <p:ph type="title"/>
          </p:nvPr>
        </p:nvSpPr>
        <p:spPr/>
        <p:txBody>
          <a:bodyPr/>
          <a:lstStyle/>
          <a:p>
            <a:r>
              <a:rPr kumimoji="1" lang="zh-CN" altLang="en-US" dirty="0"/>
              <a:t>本章内容</a:t>
            </a:r>
          </a:p>
        </p:txBody>
      </p:sp>
    </p:spTree>
    <p:extLst>
      <p:ext uri="{BB962C8B-B14F-4D97-AF65-F5344CB8AC3E}">
        <p14:creationId xmlns:p14="http://schemas.microsoft.com/office/powerpoint/2010/main" val="27892758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Arial" charset="0"/>
              <a:buChar char="•"/>
            </a:pPr>
            <a:r>
              <a:rPr lang="zh-CN" altLang="en-US" dirty="0">
                <a:latin typeface="微软雅黑"/>
                <a:ea typeface="微软雅黑"/>
                <a:cs typeface="微软雅黑"/>
              </a:rPr>
              <a:t>香港电讯盈科（</a:t>
            </a:r>
            <a:r>
              <a:rPr lang="en-US" altLang="zh-CN" dirty="0">
                <a:latin typeface="微软雅黑"/>
                <a:ea typeface="微软雅黑"/>
                <a:cs typeface="微软雅黑"/>
              </a:rPr>
              <a:t>PCCW</a:t>
            </a:r>
            <a:r>
              <a:rPr lang="zh-CN" altLang="en-US" dirty="0">
                <a:latin typeface="微软雅黑"/>
                <a:ea typeface="微软雅黑"/>
                <a:cs typeface="微软雅黑"/>
              </a:rPr>
              <a:t>）在全港部署了</a:t>
            </a:r>
            <a:r>
              <a:rPr lang="en-US" altLang="zh-CN" dirty="0" err="1">
                <a:latin typeface="微软雅黑"/>
                <a:ea typeface="微软雅黑"/>
                <a:cs typeface="微软雅黑"/>
              </a:rPr>
              <a:t>WiFi</a:t>
            </a:r>
            <a:r>
              <a:rPr lang="zh-CN" altLang="en-US" dirty="0">
                <a:latin typeface="微软雅黑"/>
                <a:ea typeface="微软雅黑"/>
                <a:cs typeface="微软雅黑"/>
              </a:rPr>
              <a:t>热点</a:t>
            </a:r>
            <a:endParaRPr lang="en-US" altLang="zh-CN" dirty="0">
              <a:latin typeface="微软雅黑"/>
              <a:ea typeface="微软雅黑"/>
              <a:cs typeface="微软雅黑"/>
            </a:endParaRPr>
          </a:p>
          <a:p>
            <a:pPr>
              <a:buFont typeface="Arial" charset="0"/>
              <a:buChar char="•"/>
            </a:pPr>
            <a:r>
              <a:rPr lang="zh-CN" altLang="en-US" dirty="0">
                <a:latin typeface="微软雅黑"/>
                <a:ea typeface="微软雅黑"/>
                <a:cs typeface="微软雅黑"/>
              </a:rPr>
              <a:t>中国城市提出了“无线城市”的概念。</a:t>
            </a:r>
            <a:r>
              <a:rPr lang="en-US" altLang="zh-CN" dirty="0" err="1">
                <a:latin typeface="微软雅黑"/>
                <a:ea typeface="微软雅黑"/>
                <a:cs typeface="微软雅黑"/>
              </a:rPr>
              <a:t>WiFi</a:t>
            </a:r>
            <a:r>
              <a:rPr lang="zh-CN" altLang="en-US" dirty="0">
                <a:latin typeface="微软雅黑"/>
                <a:ea typeface="微软雅黑"/>
                <a:cs typeface="微软雅黑"/>
              </a:rPr>
              <a:t>是“最后一英里”传输的重要组成部分。</a:t>
            </a:r>
            <a:endParaRPr lang="en-US" altLang="zh-CN" dirty="0">
              <a:latin typeface="微软雅黑"/>
              <a:ea typeface="微软雅黑"/>
              <a:cs typeface="微软雅黑"/>
            </a:endParaRPr>
          </a:p>
          <a:p>
            <a:pPr>
              <a:buFont typeface="Arial" charset="0"/>
              <a:buChar char="•"/>
            </a:pPr>
            <a:r>
              <a:rPr lang="en-US" altLang="zh-CN" dirty="0">
                <a:latin typeface="微软雅黑"/>
                <a:ea typeface="微软雅黑"/>
                <a:cs typeface="微软雅黑"/>
              </a:rPr>
              <a:t>802.11n</a:t>
            </a:r>
            <a:r>
              <a:rPr lang="zh-CN" altLang="en-US" dirty="0">
                <a:latin typeface="微软雅黑"/>
                <a:ea typeface="微软雅黑"/>
                <a:cs typeface="微软雅黑"/>
              </a:rPr>
              <a:t>无线网卡工业上已经集成在电脑主板上，访问速度</a:t>
            </a:r>
            <a:r>
              <a:rPr lang="en-US" altLang="zh-CN" dirty="0">
                <a:latin typeface="微软雅黑"/>
                <a:ea typeface="微软雅黑"/>
                <a:cs typeface="微软雅黑"/>
              </a:rPr>
              <a:t>100Mbps</a:t>
            </a:r>
            <a:r>
              <a:rPr lang="zh-CN" altLang="en-US" dirty="0">
                <a:latin typeface="微软雅黑"/>
                <a:ea typeface="微软雅黑"/>
                <a:cs typeface="微软雅黑"/>
              </a:rPr>
              <a:t>。</a:t>
            </a: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84</a:t>
            </a:fld>
            <a:endParaRPr lang="zh-CN" altLang="en-US" dirty="0"/>
          </a:p>
        </p:txBody>
      </p:sp>
      <p:sp>
        <p:nvSpPr>
          <p:cNvPr id="4" name="标题 3"/>
          <p:cNvSpPr>
            <a:spLocks noGrp="1"/>
          </p:cNvSpPr>
          <p:nvPr>
            <p:ph type="title"/>
          </p:nvPr>
        </p:nvSpPr>
        <p:spPr/>
        <p:txBody>
          <a:bodyPr/>
          <a:lstStyle/>
          <a:p>
            <a:r>
              <a:rPr kumimoji="1" lang="zh-CN" altLang="en-US" dirty="0"/>
              <a:t>无线物联世界</a:t>
            </a:r>
          </a:p>
        </p:txBody>
      </p:sp>
      <p:pic>
        <p:nvPicPr>
          <p:cNvPr id="5" name="Picture 2" descr="wifi004"/>
          <p:cNvPicPr>
            <a:picLocks noChangeAspect="1" noChangeArrowheads="1"/>
          </p:cNvPicPr>
          <p:nvPr/>
        </p:nvPicPr>
        <p:blipFill>
          <a:blip r:embed="rId2" cstate="print"/>
          <a:srcRect/>
          <a:stretch>
            <a:fillRect/>
          </a:stretch>
        </p:blipFill>
        <p:spPr>
          <a:xfrm>
            <a:off x="1549965" y="4172667"/>
            <a:ext cx="3086100" cy="2057400"/>
          </a:xfrm>
          <a:prstGeom prst="rect">
            <a:avLst/>
          </a:prstGeom>
          <a:ln>
            <a:noFill/>
          </a:ln>
          <a:effectLst>
            <a:softEdge rad="112500"/>
          </a:effectLst>
        </p:spPr>
      </p:pic>
      <p:pic>
        <p:nvPicPr>
          <p:cNvPr id="6" name="Picture 3" descr="logo_abgn_final"/>
          <p:cNvPicPr>
            <a:picLocks noChangeAspect="1" noChangeArrowheads="1"/>
          </p:cNvPicPr>
          <p:nvPr/>
        </p:nvPicPr>
        <p:blipFill>
          <a:blip r:embed="rId3">
            <a:extLst>
              <a:ext uri="{28A0092B-C50C-407E-A947-70E740481C1C}">
                <a14:useLocalDpi xmlns:a14="http://schemas.microsoft.com/office/drawing/2010/main" val="0"/>
              </a:ext>
            </a:extLst>
          </a:blip>
          <a:srcRect l="6583" t="13683" r="9863" b="5023"/>
          <a:stretch>
            <a:fillRect/>
          </a:stretch>
        </p:blipFill>
        <p:spPr bwMode="auto">
          <a:xfrm>
            <a:off x="5078404" y="4820888"/>
            <a:ext cx="2778125" cy="113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96055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dirty="0"/>
              <a:t>Wi-Fi</a:t>
            </a:r>
            <a:r>
              <a:rPr lang="zh-CN" altLang="en-US" dirty="0"/>
              <a:t>在变革演进，从</a:t>
            </a:r>
            <a:r>
              <a:rPr lang="en-US" dirty="0"/>
              <a:t>802.11a/b/g/n</a:t>
            </a:r>
            <a:r>
              <a:rPr lang="zh-CN" altLang="en-US" dirty="0"/>
              <a:t>到</a:t>
            </a:r>
            <a:r>
              <a:rPr lang="en-US" dirty="0"/>
              <a:t>802.11ac</a:t>
            </a:r>
            <a:r>
              <a:rPr lang="zh-CN" altLang="en-US" dirty="0"/>
              <a:t>，再到</a:t>
            </a:r>
            <a:r>
              <a:rPr lang="en-US" dirty="0"/>
              <a:t>802.11ad</a:t>
            </a:r>
            <a:r>
              <a:rPr lang="zh-CN" altLang="en-US" dirty="0"/>
              <a:t>，老树不断抽新芽。</a:t>
            </a:r>
            <a:endParaRPr lang="en-US" altLang="zh-CN" dirty="0"/>
          </a:p>
          <a:p>
            <a:r>
              <a:rPr lang="zh-CN" altLang="en-US" dirty="0"/>
              <a:t>新技术层出不穷，</a:t>
            </a:r>
            <a:r>
              <a:rPr lang="en-US" dirty="0"/>
              <a:t>NB-</a:t>
            </a:r>
            <a:r>
              <a:rPr lang="en-US" dirty="0" err="1"/>
              <a:t>IoT</a:t>
            </a:r>
            <a:r>
              <a:rPr lang="zh-CN" altLang="en-US" dirty="0"/>
              <a:t>已经于</a:t>
            </a:r>
            <a:r>
              <a:rPr lang="en-US" dirty="0"/>
              <a:t>2016</a:t>
            </a:r>
            <a:r>
              <a:rPr lang="zh-CN" altLang="en-US" dirty="0"/>
              <a:t>年</a:t>
            </a:r>
            <a:r>
              <a:rPr lang="en-US" dirty="0"/>
              <a:t>6</a:t>
            </a:r>
            <a:r>
              <a:rPr lang="zh-CN" altLang="en-US" dirty="0"/>
              <a:t>月完成标准化工作阶段，华为将于</a:t>
            </a:r>
            <a:r>
              <a:rPr lang="en-US" dirty="0"/>
              <a:t>2016</a:t>
            </a:r>
            <a:r>
              <a:rPr lang="zh-CN" altLang="en-US" dirty="0"/>
              <a:t>年底发售首款商用芯片；</a:t>
            </a:r>
            <a:r>
              <a:rPr lang="en-US" dirty="0"/>
              <a:t>Li-Fi</a:t>
            </a:r>
            <a:r>
              <a:rPr lang="zh-CN" altLang="en-US" dirty="0"/>
              <a:t>尽管还处于实验室阶段，但其在传输速率、抗电磁干扰等方面展现了惊人的优势，也许将在未来的物联网世界中大展身手。</a:t>
            </a:r>
            <a:endParaRPr lang="en-US" altLang="zh-CN" dirty="0"/>
          </a:p>
          <a:p>
            <a:r>
              <a:rPr lang="zh-CN" altLang="en-US" dirty="0"/>
              <a:t>多种类型的无线接入技术各有特色，适用于不同的应用场景，相互配合可实现更广泛的互联互通。</a:t>
            </a:r>
            <a:endParaRPr lang="en-US" altLang="zh-CN" dirty="0"/>
          </a:p>
          <a:p>
            <a:r>
              <a:rPr lang="zh-CN" altLang="en-US" dirty="0"/>
              <a:t>实际应用中需要根据自身特点选用某种方式或者某几种方式的组合，以满足不同需求。</a:t>
            </a:r>
            <a:endParaRPr lang="en-US"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85</a:t>
            </a:fld>
            <a:endParaRPr lang="zh-CN" altLang="en-US" dirty="0"/>
          </a:p>
        </p:txBody>
      </p:sp>
      <p:sp>
        <p:nvSpPr>
          <p:cNvPr id="4" name="标题 3"/>
          <p:cNvSpPr>
            <a:spLocks noGrp="1"/>
          </p:cNvSpPr>
          <p:nvPr>
            <p:ph type="title"/>
          </p:nvPr>
        </p:nvSpPr>
        <p:spPr/>
        <p:txBody>
          <a:bodyPr/>
          <a:lstStyle/>
          <a:p>
            <a:r>
              <a:rPr lang="zh-CN" altLang="en-US" dirty="0"/>
              <a:t>无线物联世界（续）</a:t>
            </a:r>
            <a:endParaRPr lang="en-US" dirty="0"/>
          </a:p>
        </p:txBody>
      </p:sp>
    </p:spTree>
    <p:extLst>
      <p:ext uri="{BB962C8B-B14F-4D97-AF65-F5344CB8AC3E}">
        <p14:creationId xmlns:p14="http://schemas.microsoft.com/office/powerpoint/2010/main" val="41931220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indent="0">
              <a:buNone/>
            </a:pPr>
            <a:r>
              <a:rPr lang="zh-CN" altLang="en-US" dirty="0">
                <a:solidFill>
                  <a:srgbClr val="C00000"/>
                </a:solidFill>
                <a:latin typeface="微软雅黑"/>
                <a:ea typeface="微软雅黑"/>
                <a:cs typeface="微软雅黑"/>
              </a:rPr>
              <a:t>内容回顾</a:t>
            </a:r>
            <a:endParaRPr lang="en-US" altLang="zh-CN" dirty="0">
              <a:solidFill>
                <a:srgbClr val="C00000"/>
              </a:solidFill>
              <a:latin typeface="微软雅黑"/>
              <a:ea typeface="微软雅黑"/>
              <a:cs typeface="微软雅黑"/>
            </a:endParaRPr>
          </a:p>
          <a:p>
            <a:r>
              <a:rPr lang="zh-CN" altLang="en-US" dirty="0">
                <a:latin typeface="微软雅黑"/>
                <a:ea typeface="微软雅黑"/>
                <a:cs typeface="微软雅黑"/>
              </a:rPr>
              <a:t>本章介绍了无线网络接入技术的基本组成元素及特点，以</a:t>
            </a:r>
            <a:r>
              <a:rPr lang="en-US" altLang="zh-CN" dirty="0">
                <a:latin typeface="微软雅黑"/>
                <a:ea typeface="微软雅黑"/>
                <a:cs typeface="微软雅黑"/>
              </a:rPr>
              <a:t>Wi-Fi</a:t>
            </a:r>
            <a:r>
              <a:rPr lang="zh-CN" altLang="en-US" dirty="0">
                <a:latin typeface="微软雅黑"/>
                <a:ea typeface="微软雅黑"/>
                <a:cs typeface="微软雅黑"/>
              </a:rPr>
              <a:t>、蓝牙、</a:t>
            </a:r>
            <a:r>
              <a:rPr lang="en-US" altLang="zh-CN" dirty="0">
                <a:latin typeface="微软雅黑"/>
                <a:ea typeface="微软雅黑"/>
                <a:cs typeface="微软雅黑"/>
              </a:rPr>
              <a:t>ZigBee</a:t>
            </a:r>
            <a:r>
              <a:rPr lang="zh-CN" altLang="en-US" dirty="0">
                <a:latin typeface="微软雅黑"/>
                <a:ea typeface="微软雅黑"/>
                <a:cs typeface="微软雅黑"/>
              </a:rPr>
              <a:t>为例介绍了经典的无线接入技术及其特点，并以</a:t>
            </a:r>
            <a:r>
              <a:rPr lang="en-US" altLang="zh-CN" dirty="0">
                <a:latin typeface="微软雅黑"/>
                <a:ea typeface="微软雅黑"/>
                <a:cs typeface="微软雅黑"/>
              </a:rPr>
              <a:t>60GHz</a:t>
            </a:r>
            <a:r>
              <a:rPr lang="zh-CN" altLang="en-US" dirty="0">
                <a:latin typeface="微软雅黑"/>
                <a:ea typeface="微软雅黑"/>
                <a:cs typeface="微软雅黑"/>
              </a:rPr>
              <a:t>毫米波通信、</a:t>
            </a:r>
            <a:r>
              <a:rPr lang="en-US" altLang="zh-CN" dirty="0">
                <a:latin typeface="微软雅黑"/>
                <a:ea typeface="微软雅黑"/>
                <a:cs typeface="微软雅黑"/>
              </a:rPr>
              <a:t>Li-Fi</a:t>
            </a:r>
            <a:r>
              <a:rPr lang="zh-CN" altLang="en-US" dirty="0">
                <a:latin typeface="微软雅黑"/>
                <a:ea typeface="微软雅黑"/>
                <a:cs typeface="微软雅黑"/>
              </a:rPr>
              <a:t>、低功耗广域网为例介绍了无线接入技术的前沿动向。</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86</a:t>
            </a:fld>
            <a:endParaRPr lang="zh-CN" altLang="en-US" dirty="0"/>
          </a:p>
        </p:txBody>
      </p:sp>
      <p:sp>
        <p:nvSpPr>
          <p:cNvPr id="4" name="标题 3"/>
          <p:cNvSpPr>
            <a:spLocks noGrp="1"/>
          </p:cNvSpPr>
          <p:nvPr>
            <p:ph type="title"/>
          </p:nvPr>
        </p:nvSpPr>
        <p:spPr/>
        <p:txBody>
          <a:bodyPr/>
          <a:lstStyle/>
          <a:p>
            <a:r>
              <a:rPr kumimoji="1" lang="zh-CN" altLang="en-US" dirty="0"/>
              <a:t>本章小结</a:t>
            </a:r>
          </a:p>
        </p:txBody>
      </p:sp>
    </p:spTree>
    <p:extLst>
      <p:ext uri="{BB962C8B-B14F-4D97-AF65-F5344CB8AC3E}">
        <p14:creationId xmlns:p14="http://schemas.microsoft.com/office/powerpoint/2010/main" val="3134955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4"/>
            <a:ext cx="7886700" cy="4758055"/>
          </a:xfrm>
        </p:spPr>
        <p:txBody>
          <a:bodyPr>
            <a:normAutofit fontScale="92500"/>
          </a:bodyPr>
          <a:lstStyle/>
          <a:p>
            <a:pPr marL="0" indent="0">
              <a:buNone/>
            </a:pPr>
            <a:r>
              <a:rPr lang="zh-CN" altLang="en-US" dirty="0">
                <a:solidFill>
                  <a:srgbClr val="C00000"/>
                </a:solidFill>
                <a:latin typeface="微软雅黑"/>
                <a:ea typeface="微软雅黑"/>
                <a:cs typeface="微软雅黑"/>
              </a:rPr>
              <a:t>重点掌握</a:t>
            </a:r>
          </a:p>
          <a:p>
            <a:pPr>
              <a:buFont typeface="Arial" charset="0"/>
              <a:buChar char="•"/>
            </a:pPr>
            <a:r>
              <a:rPr lang="zh-CN" altLang="en-US" dirty="0">
                <a:latin typeface="微软雅黑"/>
                <a:ea typeface="微软雅黑"/>
                <a:cs typeface="微软雅黑"/>
              </a:rPr>
              <a:t>了解无线网络的基本组成元素和特点。</a:t>
            </a:r>
            <a:endParaRPr lang="en-US" altLang="zh-CN" dirty="0">
              <a:latin typeface="微软雅黑"/>
              <a:ea typeface="微软雅黑"/>
              <a:cs typeface="微软雅黑"/>
            </a:endParaRPr>
          </a:p>
          <a:p>
            <a:pPr>
              <a:buFont typeface="Arial" charset="0"/>
              <a:buChar char="•"/>
            </a:pPr>
            <a:r>
              <a:rPr lang="zh-CN" altLang="en-US" dirty="0">
                <a:latin typeface="微软雅黑"/>
                <a:ea typeface="微软雅黑"/>
                <a:cs typeface="微软雅黑"/>
              </a:rPr>
              <a:t>重点了解</a:t>
            </a:r>
            <a:r>
              <a:rPr lang="en-US" altLang="zh-CN" dirty="0">
                <a:latin typeface="微软雅黑"/>
                <a:ea typeface="微软雅黑"/>
                <a:cs typeface="微软雅黑"/>
              </a:rPr>
              <a:t>802.11</a:t>
            </a:r>
            <a:r>
              <a:rPr lang="zh-CN" altLang="en-US" dirty="0">
                <a:latin typeface="微软雅黑"/>
                <a:ea typeface="微软雅黑"/>
                <a:cs typeface="微软雅黑"/>
              </a:rPr>
              <a:t>基站模式的架构。</a:t>
            </a:r>
            <a:endParaRPr lang="en-US" altLang="zh-CN" dirty="0">
              <a:latin typeface="微软雅黑"/>
              <a:ea typeface="微软雅黑"/>
              <a:cs typeface="微软雅黑"/>
            </a:endParaRPr>
          </a:p>
          <a:p>
            <a:pPr>
              <a:buFont typeface="Arial" charset="0"/>
              <a:buChar char="•"/>
            </a:pPr>
            <a:r>
              <a:rPr lang="zh-CN" altLang="en-US" dirty="0">
                <a:latin typeface="微软雅黑"/>
                <a:ea typeface="微软雅黑"/>
                <a:cs typeface="微软雅黑"/>
              </a:rPr>
              <a:t>掌握</a:t>
            </a:r>
            <a:r>
              <a:rPr lang="en-US" altLang="zh-CN" dirty="0">
                <a:latin typeface="微软雅黑"/>
                <a:ea typeface="微软雅黑"/>
                <a:cs typeface="微软雅黑"/>
              </a:rPr>
              <a:t>CSMA/CA</a:t>
            </a:r>
            <a:r>
              <a:rPr lang="zh-CN" altLang="en-US" dirty="0">
                <a:latin typeface="微软雅黑"/>
                <a:ea typeface="微软雅黑"/>
                <a:cs typeface="微软雅黑"/>
              </a:rPr>
              <a:t>的机制以及</a:t>
            </a:r>
            <a:r>
              <a:rPr lang="en-US" altLang="zh-CN" dirty="0">
                <a:latin typeface="微软雅黑"/>
                <a:ea typeface="微软雅黑"/>
                <a:cs typeface="微软雅黑"/>
              </a:rPr>
              <a:t>802.11</a:t>
            </a:r>
            <a:r>
              <a:rPr lang="zh-CN" altLang="en-US" dirty="0">
                <a:latin typeface="微软雅黑"/>
                <a:ea typeface="微软雅黑"/>
                <a:cs typeface="微软雅黑"/>
              </a:rPr>
              <a:t>不采用</a:t>
            </a:r>
            <a:r>
              <a:rPr lang="en-US" altLang="zh-CN" dirty="0">
                <a:latin typeface="微软雅黑"/>
                <a:ea typeface="微软雅黑"/>
                <a:cs typeface="微软雅黑"/>
              </a:rPr>
              <a:t>CSMA/CD</a:t>
            </a:r>
            <a:r>
              <a:rPr lang="zh-CN" altLang="en-US" dirty="0">
                <a:latin typeface="微软雅黑"/>
                <a:ea typeface="微软雅黑"/>
                <a:cs typeface="微软雅黑"/>
              </a:rPr>
              <a:t>的原因。</a:t>
            </a:r>
            <a:endParaRPr lang="en-US" altLang="zh-CN" dirty="0">
              <a:latin typeface="微软雅黑"/>
              <a:ea typeface="微软雅黑"/>
              <a:cs typeface="微软雅黑"/>
            </a:endParaRPr>
          </a:p>
          <a:p>
            <a:pPr>
              <a:buFont typeface="Arial" charset="0"/>
              <a:buChar char="•"/>
            </a:pPr>
            <a:r>
              <a:rPr lang="zh-CN" altLang="en-US" dirty="0">
                <a:latin typeface="微软雅黑"/>
                <a:ea typeface="微软雅黑"/>
                <a:cs typeface="微软雅黑"/>
              </a:rPr>
              <a:t>掌握</a:t>
            </a:r>
            <a:r>
              <a:rPr lang="en-US" altLang="zh-CN" dirty="0">
                <a:latin typeface="微软雅黑"/>
                <a:ea typeface="微软雅黑"/>
                <a:cs typeface="微软雅黑"/>
              </a:rPr>
              <a:t>RTS</a:t>
            </a:r>
            <a:r>
              <a:rPr lang="zh-CN" altLang="en-US" dirty="0">
                <a:latin typeface="微软雅黑"/>
                <a:ea typeface="微软雅黑"/>
                <a:cs typeface="微软雅黑"/>
              </a:rPr>
              <a:t>和</a:t>
            </a:r>
            <a:r>
              <a:rPr lang="en-US" altLang="zh-CN" dirty="0">
                <a:latin typeface="微软雅黑"/>
                <a:ea typeface="微软雅黑"/>
                <a:cs typeface="微软雅黑"/>
              </a:rPr>
              <a:t>CTS</a:t>
            </a:r>
            <a:r>
              <a:rPr lang="zh-CN" altLang="en-US" dirty="0">
                <a:latin typeface="微软雅黑"/>
                <a:ea typeface="微软雅黑"/>
                <a:cs typeface="微软雅黑"/>
              </a:rPr>
              <a:t>避免“隐藏终端”问题的机制。</a:t>
            </a:r>
            <a:endParaRPr lang="en-US" altLang="zh-CN" dirty="0">
              <a:latin typeface="微软雅黑"/>
              <a:ea typeface="微软雅黑"/>
              <a:cs typeface="微软雅黑"/>
            </a:endParaRPr>
          </a:p>
          <a:p>
            <a:pPr>
              <a:buFont typeface="Arial" charset="0"/>
              <a:buChar char="•"/>
            </a:pPr>
            <a:r>
              <a:rPr lang="zh-CN" altLang="en-US" dirty="0">
                <a:latin typeface="微软雅黑"/>
                <a:ea typeface="微软雅黑"/>
                <a:cs typeface="微软雅黑"/>
              </a:rPr>
              <a:t>了解</a:t>
            </a:r>
            <a:r>
              <a:rPr lang="en-US" altLang="zh-CN" dirty="0">
                <a:latin typeface="微软雅黑"/>
                <a:ea typeface="微软雅黑"/>
                <a:cs typeface="微软雅黑"/>
              </a:rPr>
              <a:t>802.11</a:t>
            </a:r>
            <a:r>
              <a:rPr lang="zh-CN" altLang="en-US" dirty="0">
                <a:latin typeface="微软雅黑"/>
                <a:ea typeface="微软雅黑"/>
                <a:cs typeface="微软雅黑"/>
              </a:rPr>
              <a:t>数据帧结构，重点掌握</a:t>
            </a:r>
            <a:r>
              <a:rPr lang="en-US" altLang="zh-CN" dirty="0">
                <a:latin typeface="微软雅黑"/>
                <a:ea typeface="微软雅黑"/>
                <a:cs typeface="微软雅黑"/>
              </a:rPr>
              <a:t>3</a:t>
            </a:r>
            <a:r>
              <a:rPr lang="zh-CN" altLang="en-US" dirty="0">
                <a:latin typeface="微软雅黑"/>
                <a:ea typeface="微软雅黑"/>
                <a:cs typeface="微软雅黑"/>
              </a:rPr>
              <a:t>个地址域的作用。</a:t>
            </a:r>
            <a:endParaRPr lang="en-US" altLang="zh-CN" dirty="0">
              <a:latin typeface="微软雅黑"/>
              <a:ea typeface="微软雅黑"/>
              <a:cs typeface="微软雅黑"/>
            </a:endParaRPr>
          </a:p>
          <a:p>
            <a:pPr>
              <a:buFont typeface="Arial" charset="0"/>
              <a:buChar char="•"/>
            </a:pPr>
            <a:r>
              <a:rPr lang="zh-CN" altLang="en-US" dirty="0">
                <a:latin typeface="微软雅黑"/>
                <a:ea typeface="微软雅黑"/>
                <a:cs typeface="微软雅黑"/>
              </a:rPr>
              <a:t>对比</a:t>
            </a:r>
            <a:r>
              <a:rPr lang="en-US" altLang="zh-CN" dirty="0">
                <a:latin typeface="微软雅黑"/>
                <a:ea typeface="微软雅黑"/>
                <a:cs typeface="微软雅黑"/>
              </a:rPr>
              <a:t>Wi-Fi</a:t>
            </a:r>
            <a:r>
              <a:rPr lang="zh-CN" altLang="en-US" dirty="0">
                <a:latin typeface="微软雅黑"/>
                <a:ea typeface="微软雅黑"/>
                <a:cs typeface="微软雅黑"/>
              </a:rPr>
              <a:t>，了解蓝牙、</a:t>
            </a:r>
            <a:r>
              <a:rPr lang="en-US" altLang="zh-CN" dirty="0">
                <a:latin typeface="微软雅黑"/>
                <a:ea typeface="微软雅黑"/>
                <a:cs typeface="微软雅黑"/>
              </a:rPr>
              <a:t>ZigBee</a:t>
            </a:r>
            <a:r>
              <a:rPr lang="zh-CN" altLang="en-US" dirty="0">
                <a:latin typeface="微软雅黑"/>
                <a:ea typeface="微软雅黑"/>
                <a:cs typeface="微软雅黑"/>
              </a:rPr>
              <a:t>的适用范围、特点和典型应用场景。</a:t>
            </a:r>
            <a:endParaRPr lang="en-US" altLang="zh-CN" dirty="0">
              <a:latin typeface="微软雅黑"/>
              <a:ea typeface="微软雅黑"/>
              <a:cs typeface="微软雅黑"/>
            </a:endParaRPr>
          </a:p>
          <a:p>
            <a:pPr>
              <a:buFont typeface="Arial" charset="0"/>
              <a:buChar char="•"/>
            </a:pPr>
            <a:r>
              <a:rPr lang="zh-CN" altLang="en-US" dirty="0">
                <a:latin typeface="微软雅黑"/>
                <a:ea typeface="微软雅黑"/>
                <a:cs typeface="微软雅黑"/>
              </a:rPr>
              <a:t>了解</a:t>
            </a:r>
            <a:r>
              <a:rPr lang="en-US" altLang="zh-CN" dirty="0">
                <a:latin typeface="微软雅黑"/>
                <a:ea typeface="微软雅黑"/>
                <a:cs typeface="微软雅黑"/>
              </a:rPr>
              <a:t>ZigBee</a:t>
            </a:r>
            <a:r>
              <a:rPr lang="zh-CN" altLang="en-US" dirty="0">
                <a:latin typeface="微软雅黑"/>
                <a:ea typeface="微软雅黑"/>
                <a:cs typeface="微软雅黑"/>
              </a:rPr>
              <a:t>对物理层和链路层的规定，重点掌握</a:t>
            </a:r>
            <a:r>
              <a:rPr lang="en-US" altLang="zh-CN" dirty="0">
                <a:latin typeface="微软雅黑"/>
                <a:ea typeface="微软雅黑"/>
                <a:cs typeface="微软雅黑"/>
              </a:rPr>
              <a:t>MAC</a:t>
            </a:r>
            <a:r>
              <a:rPr lang="zh-CN" altLang="en-US" dirty="0">
                <a:latin typeface="微软雅黑"/>
                <a:ea typeface="微软雅黑"/>
                <a:cs typeface="微软雅黑"/>
              </a:rPr>
              <a:t>层为降低功耗采用的低功耗侦听协议（采样侦听和调度）</a:t>
            </a:r>
            <a:endParaRPr lang="en-US" altLang="zh-CN" dirty="0">
              <a:latin typeface="微软雅黑"/>
              <a:ea typeface="微软雅黑"/>
              <a:cs typeface="微软雅黑"/>
            </a:endParaRPr>
          </a:p>
          <a:p>
            <a:pPr>
              <a:buFont typeface="Arial" charset="0"/>
              <a:buChar char="•"/>
            </a:pPr>
            <a:r>
              <a:rPr lang="zh-CN" altLang="en-US" dirty="0">
                <a:latin typeface="微软雅黑"/>
                <a:ea typeface="微软雅黑"/>
                <a:cs typeface="微软雅黑"/>
              </a:rPr>
              <a:t>了解</a:t>
            </a:r>
            <a:r>
              <a:rPr lang="en-US" altLang="zh-CN" dirty="0">
                <a:latin typeface="微软雅黑"/>
                <a:ea typeface="微软雅黑"/>
                <a:cs typeface="微软雅黑"/>
              </a:rPr>
              <a:t>60GHz</a:t>
            </a:r>
            <a:r>
              <a:rPr lang="zh-CN" altLang="en-US" dirty="0">
                <a:latin typeface="微软雅黑"/>
                <a:ea typeface="微软雅黑"/>
                <a:cs typeface="微软雅黑"/>
              </a:rPr>
              <a:t>毫米波通信、可见光通信、低功耗广域网技术的基本特点与应用场景。</a:t>
            </a:r>
            <a:endParaRPr lang="en-US" altLang="zh-CN" dirty="0">
              <a:latin typeface="微软雅黑"/>
              <a:ea typeface="微软雅黑"/>
              <a:cs typeface="微软雅黑"/>
            </a:endParaRPr>
          </a:p>
          <a:p>
            <a:pPr>
              <a:buFont typeface="Arial" charset="0"/>
              <a:buChar char="•"/>
            </a:pPr>
            <a:endParaRPr lang="en-US" altLang="zh-CN" dirty="0">
              <a:latin typeface="微软雅黑"/>
              <a:ea typeface="微软雅黑"/>
              <a:cs typeface="微软雅黑"/>
            </a:endParaRP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87</a:t>
            </a:fld>
            <a:endParaRPr lang="zh-CN" altLang="en-US" dirty="0"/>
          </a:p>
        </p:txBody>
      </p:sp>
      <p:sp>
        <p:nvSpPr>
          <p:cNvPr id="4" name="标题 3"/>
          <p:cNvSpPr>
            <a:spLocks noGrp="1"/>
          </p:cNvSpPr>
          <p:nvPr>
            <p:ph type="title"/>
          </p:nvPr>
        </p:nvSpPr>
        <p:spPr/>
        <p:txBody>
          <a:bodyPr/>
          <a:lstStyle/>
          <a:p>
            <a:r>
              <a:rPr kumimoji="1" lang="zh-CN" altLang="en-US" dirty="0"/>
              <a:t>本章小结</a:t>
            </a:r>
          </a:p>
        </p:txBody>
      </p:sp>
    </p:spTree>
    <p:extLst>
      <p:ext uri="{BB962C8B-B14F-4D97-AF65-F5344CB8AC3E}">
        <p14:creationId xmlns:p14="http://schemas.microsoft.com/office/powerpoint/2010/main" val="616528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latin typeface="微软雅黑"/>
                <a:ea typeface="微软雅黑"/>
                <a:cs typeface="微软雅黑"/>
              </a:rPr>
              <a:t>无线连接的特点导致的有线信道中不存在的问题：</a:t>
            </a:r>
          </a:p>
          <a:p>
            <a:r>
              <a:rPr lang="zh-CN" altLang="en-US" dirty="0">
                <a:latin typeface="微软雅黑"/>
                <a:ea typeface="微软雅黑"/>
                <a:cs typeface="微软雅黑"/>
              </a:rPr>
              <a:t>隐藏终端（</a:t>
            </a:r>
            <a:r>
              <a:rPr lang="en-US" altLang="zh-CN" dirty="0">
                <a:latin typeface="微软雅黑"/>
                <a:ea typeface="微软雅黑"/>
                <a:cs typeface="微软雅黑"/>
              </a:rPr>
              <a:t>Hidden Terminal</a:t>
            </a:r>
            <a:r>
              <a:rPr lang="zh-CN" altLang="en-US" dirty="0">
                <a:latin typeface="微软雅黑"/>
                <a:ea typeface="微软雅黑"/>
                <a:cs typeface="微软雅黑"/>
              </a:rPr>
              <a:t>）问题</a:t>
            </a:r>
            <a:endParaRPr lang="en-US" altLang="zh-CN" dirty="0">
              <a:latin typeface="微软雅黑"/>
              <a:ea typeface="微软雅黑"/>
              <a:cs typeface="微软雅黑"/>
            </a:endParaRPr>
          </a:p>
          <a:p>
            <a:pPr lvl="1"/>
            <a:r>
              <a:rPr lang="en-US" altLang="zh-CN" dirty="0">
                <a:latin typeface="微软雅黑"/>
                <a:ea typeface="微软雅黑"/>
                <a:cs typeface="微软雅黑"/>
              </a:rPr>
              <a:t>A</a:t>
            </a:r>
            <a:r>
              <a:rPr lang="zh-CN" altLang="en-US" dirty="0">
                <a:latin typeface="微软雅黑"/>
                <a:ea typeface="微软雅黑"/>
                <a:cs typeface="微软雅黑"/>
              </a:rPr>
              <a:t>，</a:t>
            </a:r>
            <a:r>
              <a:rPr lang="en-US" altLang="zh-CN" dirty="0">
                <a:latin typeface="微软雅黑"/>
                <a:ea typeface="微软雅黑"/>
                <a:cs typeface="微软雅黑"/>
              </a:rPr>
              <a:t>B</a:t>
            </a:r>
            <a:r>
              <a:rPr lang="zh-CN" altLang="en-US" dirty="0">
                <a:latin typeface="微软雅黑"/>
                <a:ea typeface="微软雅黑"/>
                <a:cs typeface="微软雅黑"/>
              </a:rPr>
              <a:t>之间可通讯</a:t>
            </a:r>
            <a:endParaRPr lang="en-US" altLang="zh-CN" dirty="0">
              <a:latin typeface="微软雅黑"/>
              <a:ea typeface="微软雅黑"/>
              <a:cs typeface="微软雅黑"/>
            </a:endParaRPr>
          </a:p>
          <a:p>
            <a:pPr lvl="1"/>
            <a:r>
              <a:rPr lang="en-US" altLang="zh-CN" dirty="0">
                <a:latin typeface="微软雅黑"/>
                <a:ea typeface="微软雅黑"/>
                <a:cs typeface="微软雅黑"/>
              </a:rPr>
              <a:t>C</a:t>
            </a:r>
            <a:r>
              <a:rPr lang="zh-CN" altLang="en-US" dirty="0">
                <a:latin typeface="微软雅黑"/>
                <a:ea typeface="微软雅黑"/>
                <a:cs typeface="微软雅黑"/>
              </a:rPr>
              <a:t>，</a:t>
            </a:r>
            <a:r>
              <a:rPr lang="en-US" altLang="zh-CN" dirty="0">
                <a:latin typeface="微软雅黑"/>
                <a:ea typeface="微软雅黑"/>
                <a:cs typeface="微软雅黑"/>
              </a:rPr>
              <a:t>B</a:t>
            </a:r>
            <a:r>
              <a:rPr lang="zh-CN" altLang="en-US" dirty="0">
                <a:latin typeface="微软雅黑"/>
                <a:ea typeface="微软雅黑"/>
                <a:cs typeface="微软雅黑"/>
              </a:rPr>
              <a:t>之间可通讯</a:t>
            </a:r>
            <a:endParaRPr lang="en-US" altLang="zh-CN" dirty="0">
              <a:latin typeface="微软雅黑"/>
              <a:ea typeface="微软雅黑"/>
              <a:cs typeface="微软雅黑"/>
            </a:endParaRPr>
          </a:p>
          <a:p>
            <a:pPr lvl="1"/>
            <a:r>
              <a:rPr lang="en-US" altLang="zh-CN" dirty="0">
                <a:latin typeface="微软雅黑"/>
                <a:ea typeface="微软雅黑"/>
                <a:cs typeface="微软雅黑"/>
              </a:rPr>
              <a:t>A</a:t>
            </a:r>
            <a:r>
              <a:rPr lang="zh-CN" altLang="en-US" dirty="0">
                <a:latin typeface="微软雅黑"/>
                <a:ea typeface="微软雅黑"/>
                <a:cs typeface="微软雅黑"/>
              </a:rPr>
              <a:t>，</a:t>
            </a:r>
            <a:r>
              <a:rPr lang="en-US" altLang="zh-CN" dirty="0">
                <a:latin typeface="微软雅黑"/>
                <a:ea typeface="微软雅黑"/>
                <a:cs typeface="微软雅黑"/>
              </a:rPr>
              <a:t>C</a:t>
            </a:r>
            <a:r>
              <a:rPr lang="zh-CN" altLang="en-US" dirty="0">
                <a:latin typeface="微软雅黑"/>
                <a:ea typeface="微软雅黑"/>
                <a:cs typeface="微软雅黑"/>
              </a:rPr>
              <a:t>之间不可通讯</a:t>
            </a:r>
            <a:endParaRPr lang="en-US" altLang="zh-CN" dirty="0">
              <a:latin typeface="微软雅黑"/>
              <a:ea typeface="微软雅黑"/>
              <a:cs typeface="微软雅黑"/>
            </a:endParaRPr>
          </a:p>
          <a:p>
            <a:pPr lvl="1"/>
            <a:r>
              <a:rPr lang="en-US" altLang="zh-CN" dirty="0">
                <a:latin typeface="微软雅黑"/>
                <a:ea typeface="微软雅黑"/>
                <a:cs typeface="微软雅黑"/>
              </a:rPr>
              <a:t>A</a:t>
            </a:r>
            <a:r>
              <a:rPr lang="zh-CN" altLang="en-US" dirty="0">
                <a:latin typeface="微软雅黑"/>
                <a:ea typeface="微软雅黑"/>
                <a:cs typeface="微软雅黑"/>
              </a:rPr>
              <a:t>，</a:t>
            </a:r>
            <a:r>
              <a:rPr lang="en-US" altLang="zh-CN" dirty="0">
                <a:latin typeface="微软雅黑"/>
                <a:ea typeface="微软雅黑"/>
                <a:cs typeface="微软雅黑"/>
              </a:rPr>
              <a:t>C</a:t>
            </a:r>
            <a:r>
              <a:rPr lang="zh-CN" altLang="en-US" dirty="0">
                <a:latin typeface="微软雅黑"/>
                <a:ea typeface="微软雅黑"/>
                <a:cs typeface="微软雅黑"/>
              </a:rPr>
              <a:t>可能同时向</a:t>
            </a:r>
            <a:r>
              <a:rPr lang="en-US" altLang="zh-CN" dirty="0">
                <a:latin typeface="微软雅黑"/>
                <a:ea typeface="微软雅黑"/>
                <a:cs typeface="微软雅黑"/>
              </a:rPr>
              <a:t>B</a:t>
            </a:r>
            <a:r>
              <a:rPr lang="zh-CN" altLang="en-US" dirty="0">
                <a:latin typeface="微软雅黑"/>
                <a:ea typeface="微软雅黑"/>
                <a:cs typeface="微软雅黑"/>
              </a:rPr>
              <a:t>传输且意识不到彼此之间的干扰</a:t>
            </a:r>
          </a:p>
          <a:p>
            <a:endParaRPr lang="zh-CN" altLang="en-US" dirty="0">
              <a:latin typeface="微软雅黑"/>
              <a:ea typeface="微软雅黑"/>
              <a:cs typeface="微软雅黑"/>
            </a:endParaRPr>
          </a:p>
          <a:p>
            <a:endParaRPr kumimoji="1"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9</a:t>
            </a:fld>
            <a:endParaRPr lang="zh-CN" altLang="en-US" dirty="0"/>
          </a:p>
        </p:txBody>
      </p:sp>
      <p:sp>
        <p:nvSpPr>
          <p:cNvPr id="4" name="标题 3"/>
          <p:cNvSpPr>
            <a:spLocks noGrp="1"/>
          </p:cNvSpPr>
          <p:nvPr>
            <p:ph type="title"/>
          </p:nvPr>
        </p:nvSpPr>
        <p:spPr>
          <a:xfrm>
            <a:off x="153033" y="298501"/>
            <a:ext cx="6304917" cy="995679"/>
          </a:xfrm>
        </p:spPr>
        <p:txBody>
          <a:bodyPr/>
          <a:lstStyle/>
          <a:p>
            <a:r>
              <a:rPr kumimoji="1" lang="zh-CN" altLang="en-US" dirty="0"/>
              <a:t>无线网络接入技术的特点（续）</a:t>
            </a:r>
          </a:p>
        </p:txBody>
      </p:sp>
      <p:grpSp>
        <p:nvGrpSpPr>
          <p:cNvPr id="5" name="Group 33"/>
          <p:cNvGrpSpPr>
            <a:grpSpLocks/>
          </p:cNvGrpSpPr>
          <p:nvPr/>
        </p:nvGrpSpPr>
        <p:grpSpPr bwMode="auto">
          <a:xfrm>
            <a:off x="2984500" y="4650582"/>
            <a:ext cx="3175000" cy="1616075"/>
            <a:chOff x="759" y="2008"/>
            <a:chExt cx="2000" cy="1018"/>
          </a:xfrm>
        </p:grpSpPr>
        <p:grpSp>
          <p:nvGrpSpPr>
            <p:cNvPr id="6" name="Group 23"/>
            <p:cNvGrpSpPr>
              <a:grpSpLocks/>
            </p:cNvGrpSpPr>
            <p:nvPr/>
          </p:nvGrpSpPr>
          <p:grpSpPr bwMode="auto">
            <a:xfrm>
              <a:off x="1529" y="2018"/>
              <a:ext cx="535" cy="466"/>
              <a:chOff x="2870" y="1518"/>
              <a:chExt cx="292" cy="320"/>
            </a:xfrm>
          </p:grpSpPr>
          <p:graphicFrame>
            <p:nvGraphicFramePr>
              <p:cNvPr id="19"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 imgW="826829" imgH="840406" progId="MS_ClipArt_Gallery.2">
                      <p:embed/>
                    </p:oleObj>
                  </mc:Choice>
                  <mc:Fallback>
                    <p:oleObj name="Clip" r:id="rId2" imgW="826829" imgH="840406"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4" imgW="1268295" imgH="1199426" progId="MS_ClipArt_Gallery.2">
                      <p:embed/>
                    </p:oleObj>
                  </mc:Choice>
                  <mc:Fallback>
                    <p:oleObj name="Clip" r:id="rId4" imgW="1268295" imgH="119942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7" name="Freeform 7"/>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cap="flat" cmpd="sng">
              <a:solidFill>
                <a:schemeClr val="tx1"/>
              </a:solidFill>
              <a:prstDash val="solid"/>
              <a:round/>
              <a:headEnd/>
              <a:tailEnd/>
            </a:ln>
          </p:spPr>
          <p:txBody>
            <a:bodyPr wrap="none"/>
            <a:lstStyle/>
            <a:p>
              <a:pPr>
                <a:defRPr/>
              </a:pPr>
              <a:endParaRPr lang="zh-CN" altLang="en-US">
                <a:latin typeface="+mn-lt"/>
                <a:ea typeface="宋体" pitchFamily="2" charset="-122"/>
                <a:cs typeface="+mn-cs"/>
              </a:endParaRPr>
            </a:p>
          </p:txBody>
        </p:sp>
        <p:grpSp>
          <p:nvGrpSpPr>
            <p:cNvPr id="8" name="Group 17"/>
            <p:cNvGrpSpPr>
              <a:grpSpLocks/>
            </p:cNvGrpSpPr>
            <p:nvPr/>
          </p:nvGrpSpPr>
          <p:grpSpPr bwMode="auto">
            <a:xfrm>
              <a:off x="1053" y="2587"/>
              <a:ext cx="482" cy="439"/>
              <a:chOff x="2870" y="1518"/>
              <a:chExt cx="292" cy="320"/>
            </a:xfrm>
          </p:grpSpPr>
          <p:graphicFrame>
            <p:nvGraphicFramePr>
              <p:cNvPr id="17" name="Object 1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6" imgW="826829" imgH="840406" progId="MS_ClipArt_Gallery.2">
                      <p:embed/>
                    </p:oleObj>
                  </mc:Choice>
                  <mc:Fallback>
                    <p:oleObj name="Clip" r:id="rId6" imgW="826829" imgH="840406"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8" name="Object 1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9" name="Group 20"/>
            <p:cNvGrpSpPr>
              <a:grpSpLocks/>
            </p:cNvGrpSpPr>
            <p:nvPr/>
          </p:nvGrpSpPr>
          <p:grpSpPr bwMode="auto">
            <a:xfrm>
              <a:off x="2124" y="2391"/>
              <a:ext cx="482" cy="439"/>
              <a:chOff x="2870" y="1518"/>
              <a:chExt cx="292" cy="320"/>
            </a:xfrm>
          </p:grpSpPr>
          <p:graphicFrame>
            <p:nvGraphicFramePr>
              <p:cNvPr id="15" name="Object 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8" imgW="826829" imgH="840406" progId="MS_ClipArt_Gallery.2">
                      <p:embed/>
                    </p:oleObj>
                  </mc:Choice>
                  <mc:Fallback>
                    <p:oleObj name="Clip" r:id="rId8" imgW="826829" imgH="840406"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6" name="Object 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9" imgW="1268295" imgH="1199426" progId="MS_ClipArt_Gallery.2">
                      <p:embed/>
                    </p:oleObj>
                  </mc:Choice>
                  <mc:Fallback>
                    <p:oleObj name="Clip" r:id="rId9" imgW="1268295" imgH="1199426"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0" name="Line 2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p:spPr>
          <p:txBody>
            <a:bodyPr wrap="none"/>
            <a:lstStyle/>
            <a:p>
              <a:pPr>
                <a:defRPr/>
              </a:pPr>
              <a:endParaRPr lang="zh-CN" altLang="en-US">
                <a:latin typeface="+mn-lt"/>
                <a:ea typeface="宋体" pitchFamily="2" charset="-122"/>
                <a:cs typeface="+mn-cs"/>
              </a:endParaRPr>
            </a:p>
          </p:txBody>
        </p:sp>
        <p:sp>
          <p:nvSpPr>
            <p:cNvPr id="11" name="Line 2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p:spPr>
          <p:txBody>
            <a:bodyPr wrap="none"/>
            <a:lstStyle/>
            <a:p>
              <a:pPr>
                <a:defRPr/>
              </a:pPr>
              <a:endParaRPr lang="zh-CN" altLang="en-US">
                <a:latin typeface="+mn-lt"/>
                <a:ea typeface="宋体" pitchFamily="2" charset="-122"/>
                <a:cs typeface="+mn-cs"/>
              </a:endParaRPr>
            </a:p>
          </p:txBody>
        </p:sp>
        <p:sp>
          <p:nvSpPr>
            <p:cNvPr id="12" name="Text Box 28"/>
            <p:cNvSpPr txBox="1">
              <a:spLocks noChangeArrowheads="1"/>
            </p:cNvSpPr>
            <p:nvPr/>
          </p:nvSpPr>
          <p:spPr bwMode="auto">
            <a:xfrm>
              <a:off x="1006" y="2705"/>
              <a:ext cx="200" cy="233"/>
            </a:xfrm>
            <a:prstGeom prst="rect">
              <a:avLst/>
            </a:prstGeom>
            <a:noFill/>
            <a:ln w="9525">
              <a:no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TW">
                  <a:latin typeface="Calibri" charset="0"/>
                  <a:ea typeface="PMingLiU" charset="0"/>
                  <a:cs typeface="PMingLiU" charset="0"/>
                </a:rPr>
                <a:t>A</a:t>
              </a:r>
            </a:p>
          </p:txBody>
        </p:sp>
        <p:sp>
          <p:nvSpPr>
            <p:cNvPr id="13" name="Text Box 29"/>
            <p:cNvSpPr txBox="1">
              <a:spLocks noChangeArrowheads="1"/>
            </p:cNvSpPr>
            <p:nvPr/>
          </p:nvSpPr>
          <p:spPr bwMode="auto">
            <a:xfrm>
              <a:off x="2564" y="2562"/>
              <a:ext cx="195" cy="233"/>
            </a:xfrm>
            <a:prstGeom prst="rect">
              <a:avLst/>
            </a:prstGeom>
            <a:noFill/>
            <a:ln w="9525">
              <a:no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TW">
                  <a:latin typeface="Calibri" charset="0"/>
                  <a:ea typeface="PMingLiU" charset="0"/>
                  <a:cs typeface="PMingLiU" charset="0"/>
                </a:rPr>
                <a:t>B</a:t>
              </a:r>
            </a:p>
          </p:txBody>
        </p:sp>
        <p:sp>
          <p:nvSpPr>
            <p:cNvPr id="14" name="Text Box 30"/>
            <p:cNvSpPr txBox="1">
              <a:spLocks noChangeArrowheads="1"/>
            </p:cNvSpPr>
            <p:nvPr/>
          </p:nvSpPr>
          <p:spPr bwMode="auto">
            <a:xfrm>
              <a:off x="2014" y="2118"/>
              <a:ext cx="194" cy="233"/>
            </a:xfrm>
            <a:prstGeom prst="rect">
              <a:avLst/>
            </a:prstGeom>
            <a:noFill/>
            <a:ln w="9525">
              <a:no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TW">
                  <a:latin typeface="Calibri" charset="0"/>
                  <a:ea typeface="PMingLiU" charset="0"/>
                  <a:cs typeface="PMingLiU" charset="0"/>
                </a:rPr>
                <a:t>C</a:t>
              </a:r>
            </a:p>
          </p:txBody>
        </p:sp>
      </p:grpSp>
    </p:spTree>
    <p:extLst>
      <p:ext uri="{BB962C8B-B14F-4D97-AF65-F5344CB8AC3E}">
        <p14:creationId xmlns:p14="http://schemas.microsoft.com/office/powerpoint/2010/main" val="1712293841"/>
      </p:ext>
    </p:extLst>
  </p:cSld>
  <p:clrMapOvr>
    <a:masterClrMapping/>
  </p:clrMapOvr>
</p:sld>
</file>

<file path=ppt/theme/theme1.xml><?xml version="1.0" encoding="utf-8"?>
<a:theme xmlns:a="http://schemas.openxmlformats.org/drawingml/2006/main" name="主题2">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CABDF20F-D3A2-40D6-A884-136EA7892EC3}" vid="{30B80D0F-B85A-4878-85FE-822A4EBEC62B}"/>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1358</TotalTime>
  <Words>7174</Words>
  <Application>Microsoft Macintosh PowerPoint</Application>
  <PresentationFormat>On-screen Show (4:3)</PresentationFormat>
  <Paragraphs>738</Paragraphs>
  <Slides>87</Slides>
  <Notes>10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87</vt:i4>
      </vt:variant>
    </vt:vector>
  </HeadingPairs>
  <TitlesOfParts>
    <vt:vector size="99" baseType="lpstr">
      <vt:lpstr>微软雅黑</vt:lpstr>
      <vt:lpstr>华文琥珀</vt:lpstr>
      <vt:lpstr>ZapfDingbats</vt:lpstr>
      <vt:lpstr>Arial</vt:lpstr>
      <vt:lpstr>Berlin Sans FB Demi</vt:lpstr>
      <vt:lpstr>Calibri</vt:lpstr>
      <vt:lpstr>Times New Roman</vt:lpstr>
      <vt:lpstr>Wingdings</vt:lpstr>
      <vt:lpstr>主题2</vt:lpstr>
      <vt:lpstr>Clip</vt:lpstr>
      <vt:lpstr>Visio.Drawing.11</vt:lpstr>
      <vt:lpstr>Visio</vt:lpstr>
      <vt:lpstr>第6章 无线接入</vt:lpstr>
      <vt:lpstr>内容回顾</vt:lpstr>
      <vt:lpstr>本章内容</vt:lpstr>
      <vt:lpstr>无线网络的组成元素</vt:lpstr>
      <vt:lpstr>无线网络的组成元素（续）</vt:lpstr>
      <vt:lpstr>无线网络的组成元素（续）</vt:lpstr>
      <vt:lpstr>无线网络的组成元素（续）</vt:lpstr>
      <vt:lpstr>无线网络接入技术的特点</vt:lpstr>
      <vt:lpstr>无线网络接入技术的特点（续）</vt:lpstr>
      <vt:lpstr>本章内容</vt:lpstr>
      <vt:lpstr>Wi-Fi：无线局域网</vt:lpstr>
      <vt:lpstr>802.11无线局域网的发展</vt:lpstr>
      <vt:lpstr>802.11无线局域网的发展</vt:lpstr>
      <vt:lpstr>802.11架构</vt:lpstr>
      <vt:lpstr>802.11架构：组成部分</vt:lpstr>
      <vt:lpstr>802.11架构：   信道、关联及扫瞄</vt:lpstr>
      <vt:lpstr>802.11介质访问控制协议</vt:lpstr>
      <vt:lpstr>为什么802.11采用CSMA/CA</vt:lpstr>
      <vt:lpstr>CSMA/CA：信道访问机制</vt:lpstr>
      <vt:lpstr>RTS和CTS机制：    预留信道（1）</vt:lpstr>
      <vt:lpstr>RTS和CTS机制：    预留信道（2）</vt:lpstr>
      <vt:lpstr>802.11数据帧结构（1）</vt:lpstr>
      <vt:lpstr>802.11数据帧结构（2）</vt:lpstr>
      <vt:lpstr>本章内容</vt:lpstr>
      <vt:lpstr>蓝牙的起源</vt:lpstr>
      <vt:lpstr>蓝牙的起源（续）</vt:lpstr>
      <vt:lpstr>蓝牙的起源（续）</vt:lpstr>
      <vt:lpstr>蓝牙的发展</vt:lpstr>
      <vt:lpstr>蓝牙4.0</vt:lpstr>
      <vt:lpstr>蓝牙4.0（续）</vt:lpstr>
      <vt:lpstr>蓝牙4.0（续）</vt:lpstr>
      <vt:lpstr>本章内容</vt:lpstr>
      <vt:lpstr>ZigBee的起源</vt:lpstr>
      <vt:lpstr>ZigBee的特点</vt:lpstr>
      <vt:lpstr>ZigBee的特点（续）</vt:lpstr>
      <vt:lpstr>ZigBee的特点（续）</vt:lpstr>
      <vt:lpstr>ZigBee的协议栈</vt:lpstr>
      <vt:lpstr>ZigBee物理层</vt:lpstr>
      <vt:lpstr>ZigBee物理层</vt:lpstr>
      <vt:lpstr>ZigBee物理层</vt:lpstr>
      <vt:lpstr>ZigBee介质访问控制层</vt:lpstr>
      <vt:lpstr>ZigBee介质访问控制层</vt:lpstr>
      <vt:lpstr>MAC层设计：   如何降低能量消耗？</vt:lpstr>
      <vt:lpstr>MAC层设计：   如何降低能量消耗？</vt:lpstr>
      <vt:lpstr>MAC层设计：   如何降低能量消耗？</vt:lpstr>
      <vt:lpstr>MAC层设计：   采样侦听的问题</vt:lpstr>
      <vt:lpstr>MAC层设计：   采样侦听的问题</vt:lpstr>
      <vt:lpstr>MAC层设计其他挑战：    链路质量问题</vt:lpstr>
      <vt:lpstr>ZigBee网络层</vt:lpstr>
      <vt:lpstr>距离矢量路由协议（AODV）</vt:lpstr>
      <vt:lpstr>ZigBee网络层以上</vt:lpstr>
      <vt:lpstr>ZigBee应用层组件</vt:lpstr>
      <vt:lpstr>ZigBee应用层组件</vt:lpstr>
      <vt:lpstr>TinyOS中的ZigBee协议实现</vt:lpstr>
      <vt:lpstr>TinyOS支持的典型硬件的部分参数</vt:lpstr>
      <vt:lpstr>本章内容</vt:lpstr>
      <vt:lpstr>60GHz通信的兴起</vt:lpstr>
      <vt:lpstr>60GHz通信的兴起（续）</vt:lpstr>
      <vt:lpstr>60GHz毫米波通信的优点</vt:lpstr>
      <vt:lpstr>60GHz毫米波通信的优点（续）</vt:lpstr>
      <vt:lpstr>60GHz毫米波通信的缺点</vt:lpstr>
      <vt:lpstr>本章内容</vt:lpstr>
      <vt:lpstr>Wi-Fi技术的局限性</vt:lpstr>
      <vt:lpstr>可见光通信  （Light Fidelity，Li-Fi）</vt:lpstr>
      <vt:lpstr>Li-Fi的工作原理</vt:lpstr>
      <vt:lpstr>Li-Fi的优点</vt:lpstr>
      <vt:lpstr>Li-Fi的优点（续）</vt:lpstr>
      <vt:lpstr>Li-Fi的缺点</vt:lpstr>
      <vt:lpstr>Li-Fi的缺点（续）</vt:lpstr>
      <vt:lpstr>本章内容</vt:lpstr>
      <vt:lpstr>不同协议的对比</vt:lpstr>
      <vt:lpstr>不同协议的对比（续）</vt:lpstr>
      <vt:lpstr>低功耗广域网技术的发展</vt:lpstr>
      <vt:lpstr>低功耗广域网技术的发展（续）</vt:lpstr>
      <vt:lpstr>LoRa协议</vt:lpstr>
      <vt:lpstr>LoRa芯片与ZigBee芯片      的对比</vt:lpstr>
      <vt:lpstr>LoRa协议的   三种集中工作方式</vt:lpstr>
      <vt:lpstr>NB-IoT协议</vt:lpstr>
      <vt:lpstr>NB-IoT协议（续）</vt:lpstr>
      <vt:lpstr>NB-IoT协议（续）</vt:lpstr>
      <vt:lpstr>NB-IoT的应用</vt:lpstr>
      <vt:lpstr>NB-IoT的应用</vt:lpstr>
      <vt:lpstr>本章内容</vt:lpstr>
      <vt:lpstr>无线物联世界</vt:lpstr>
      <vt:lpstr>无线物联世界（续）</vt:lpstr>
      <vt:lpstr>本章小结</vt:lpstr>
      <vt:lpstr>本章小结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serenalsx</dc:creator>
  <cp:lastModifiedBy>Microsoft Office User</cp:lastModifiedBy>
  <cp:revision>200</cp:revision>
  <dcterms:created xsi:type="dcterms:W3CDTF">2013-10-08T12:56:46Z</dcterms:created>
  <dcterms:modified xsi:type="dcterms:W3CDTF">2022-10-20T02:08:09Z</dcterms:modified>
</cp:coreProperties>
</file>